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2"/>
  </p:notesMasterIdLst>
  <p:sldIdLst>
    <p:sldId id="257" r:id="rId5"/>
    <p:sldId id="258" r:id="rId6"/>
    <p:sldId id="260" r:id="rId7"/>
    <p:sldId id="259" r:id="rId8"/>
    <p:sldId id="262" r:id="rId9"/>
    <p:sldId id="267" r:id="rId10"/>
    <p:sldId id="268" r:id="rId11"/>
    <p:sldId id="263" r:id="rId12"/>
    <p:sldId id="264" r:id="rId13"/>
    <p:sldId id="265" r:id="rId14"/>
    <p:sldId id="270" r:id="rId15"/>
    <p:sldId id="280" r:id="rId16"/>
    <p:sldId id="271" r:id="rId17"/>
    <p:sldId id="285" r:id="rId18"/>
    <p:sldId id="284" r:id="rId19"/>
    <p:sldId id="266" r:id="rId20"/>
    <p:sldId id="286" r:id="rId21"/>
    <p:sldId id="287" r:id="rId22"/>
    <p:sldId id="273" r:id="rId23"/>
    <p:sldId id="274" r:id="rId24"/>
    <p:sldId id="275" r:id="rId25"/>
    <p:sldId id="283" r:id="rId26"/>
    <p:sldId id="276" r:id="rId27"/>
    <p:sldId id="277" r:id="rId28"/>
    <p:sldId id="278" r:id="rId29"/>
    <p:sldId id="281" r:id="rId30"/>
    <p:sldId id="269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나눔스퀘어_ac" panose="020B0600000101010101" pitchFamily="50" charset="-127"/>
      <p:regular r:id="rId34"/>
    </p:embeddedFont>
    <p:embeddedFont>
      <p:font typeface="나눔스퀘어_ac Bold" panose="020B0600000101010101" pitchFamily="50" charset="-127"/>
      <p:bold r:id="rId35"/>
    </p:embeddedFont>
    <p:embeddedFont>
      <p:font typeface="나눔스퀘어_ac Extra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B5E13-5FB4-4DBE-8A99-E3A876D9301A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D92-B007-4897-862B-F084809DA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PTI : 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</a:rPr>
              <a:t>이미지 </a:t>
            </a:r>
            <a:r>
              <a:rPr lang="ko-KR" altLang="en-US" b="0" i="0" dirty="0" err="1">
                <a:effectLst/>
                <a:latin typeface="나눔스퀘어_ac" panose="020B0600000101010101" pitchFamily="50" charset="-127"/>
              </a:rPr>
              <a:t>한장에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</a:rPr>
              <a:t> 대한 </a:t>
            </a:r>
            <a:r>
              <a:rPr lang="en-US" altLang="ko-KR" b="0" i="0" dirty="0">
                <a:effectLst/>
                <a:latin typeface="나눔스퀘어_ac" panose="020B0600000101010101" pitchFamily="50" charset="-127"/>
              </a:rPr>
              <a:t>latent vector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</a:rPr>
              <a:t>를 </a:t>
            </a:r>
            <a:r>
              <a:rPr lang="en-US" altLang="ko-KR" b="0" i="0" dirty="0">
                <a:effectLst/>
                <a:latin typeface="나눔스퀘어_ac" panose="020B0600000101010101" pitchFamily="50" charset="-127"/>
              </a:rPr>
              <a:t>optimization 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</a:rPr>
              <a:t>방식으로 찾은 후</a:t>
            </a:r>
            <a:r>
              <a:rPr lang="en-US" altLang="ko-KR" b="0" i="0" dirty="0">
                <a:effectLst/>
                <a:latin typeface="나눔스퀘어_ac" panose="020B0600000101010101" pitchFamily="50" charset="-127"/>
              </a:rPr>
              <a:t>, generator fine tuning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47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Lossy data compression system with a frozen decoder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07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1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 is pre-trained </a:t>
            </a:r>
            <a:r>
              <a:rPr lang="en-US" altLang="ko-KR" err="1"/>
              <a:t>ArcFace</a:t>
            </a:r>
            <a:r>
              <a:rPr lang="en-US" altLang="ko-KR"/>
              <a:t> [8] or a ResNet-50 model for different domains [34]</a:t>
            </a:r>
          </a:p>
          <a:p>
            <a:r>
              <a:rPr lang="en-US" altLang="ko-KR"/>
              <a:t>D is initialized with the well-trained discriminator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28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https://heytech.tistory.com/379</a:t>
            </a:r>
          </a:p>
          <a:p>
            <a:r>
              <a:rPr lang="en-US" altLang="ko-KR"/>
              <a:t>https://velog.io/@xoft/%ED%8F%89%EA%B0%80%EC%A7%80%ED%91%9C-PSNR-SSIM-LPIPS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14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수식 스크린샷 주소</a:t>
            </a:r>
            <a:endParaRPr lang="en-US" altLang="ko-KR"/>
          </a:p>
          <a:p>
            <a:r>
              <a:rPr lang="en-US" altLang="ko-KR"/>
              <a:t>https://heytech.tistory.com/379</a:t>
            </a:r>
          </a:p>
          <a:p>
            <a:r>
              <a:rPr lang="en-US" altLang="ko-KR"/>
              <a:t>https://velog.io/@xoft/%ED%8F%89%EA%B0%80%EC%A7%80%ED%91%9C-PSNR-SSIM-LPIPS</a:t>
            </a:r>
          </a:p>
          <a:p>
            <a:r>
              <a:rPr lang="en-US" altLang="ko-KR"/>
              <a:t>https://jjuon.tistory.com/33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928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74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68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https://velog.io/@xoft/%ED%8F%89%EA%B0%80%EC%A7%80%ED%91%9C-PSNR-SSIM-LPIPS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55A47-C722-42E3-979D-018568149F5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4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EC46A-1107-D85D-66E6-B034B5A0E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0A709-026D-7F0B-606C-9867E62E1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D9E10-4EEA-4465-B6FA-C9356616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81B18-809E-6315-5568-8EE4DFDE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52B78-0310-736C-6B06-5F108C8D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91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6F636-B30A-45C9-CEE0-17CAC6CC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384A61-A908-C80F-FF46-8D4939547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392C52-EAF3-2212-B9AC-B759F59D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6266B-74A4-A496-195C-496F4D73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99841-C6FA-D1DA-8A9F-A0C605E7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2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1205AE-0273-A4AD-45BB-5316876C4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C3325E-4478-48BA-9AC9-DA74D403B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1B8E6-D29D-0537-DEA7-D5284C59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79C0AC-5893-5F73-6517-A965C10D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E887C-D381-C226-AD2F-0D0E572A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1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F17E-6C47-D318-0281-80502D9F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2B8AA-D007-4849-2480-B334A5101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n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1A37-4BEB-CB1E-8807-6DC17507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C5A620-2421-13D0-BC33-622E82A5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AD820-EA1B-92EF-618D-41EE7EBB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6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CF23A-03E0-B1D8-CB4C-941E550A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DC2BF0-E903-2C6A-3C39-18163B4D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F06EF-8442-3113-346A-107BA6E2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37A3A3-E183-3B4A-8B69-441E2693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5F773C-4C54-042F-2E30-711B38B1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8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D1B59-29C2-CB17-32DD-6EB1C107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8C541-9895-0565-5984-8804124DD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11A33-C020-C268-4C98-ABC01D37E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876737-CC41-4736-0390-24175FBD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52200-7F68-E715-F067-D2B0D2C6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4A3EEA-E2AB-D0D5-5DDC-45DAB8E9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4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22D5E-2BD5-4B5F-2114-50818DEC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0925D6-7871-5E82-11BB-5E32D7D7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B5B90-DF20-EEA9-F1B8-1F4AB278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571C17-5423-8566-5A0A-3767A46DF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34DD29-5111-C76D-634F-2B972E314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138F3F-8E04-B1DE-5658-97CC0584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360129-4545-A6F1-197A-514B111D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B4E1E2-B818-8EF8-85FC-765316CF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9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F9D3B-11DC-763D-E587-EA19B8A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B3F01C-8C4C-36AF-B81E-577924DA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825DA-46B0-4DAC-B9DC-048D7D90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03185D-0192-4B6C-9E07-B8B217E9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5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CFD6C1-3DD1-8DDF-E6DC-97D2C53D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E9D6BC-8DAD-A974-F791-A366BD06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FF58A-C245-7418-FE45-7E9A7F7D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1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7FDC5-4691-3FF7-8395-DD476799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9A9CA-62D8-5969-58B2-A4097B37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8EB4E-FD85-25C1-5E50-95FFD1F49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64C91B-5F39-8E4B-780D-3979EC9B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F29A3-BDD1-9B49-E97D-9E78E5FC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DD5D0B-8009-60BA-DB33-BA034C9F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E98D-704A-6AB9-AB50-91DC0443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5E90E6-E71D-D59E-189C-ABB4E1EED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0D1B93-C3CF-9CDB-2EB4-354389C2B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E194C7-8A81-4AD9-8BD9-C7C86044B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442B54-162A-3C39-D822-7753692D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98E69-4E43-77C6-F8CA-2AE87B26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8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BEE4B0-BF8F-6141-4534-03E092C1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674921-58C9-B5BC-5D30-22F69B8B0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DC690-261B-CB71-9CAF-1C68E4965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325EF-7B4D-40FC-974F-2AF7550E56B4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19F0-FFC0-DCC2-0AAE-088F7291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D090F-FE89-8806-544B-FF7B2CAB4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AB9EF-F5E7-4D67-B2BC-78B7DEF8B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9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196" TargetMode="External"/><Relationship Id="rId2" Type="http://schemas.openxmlformats.org/officeDocument/2006/relationships/hyperlink" Target="https://arxiv.org/abs/1812.0494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04.02546" TargetMode="External"/><Relationship Id="rId5" Type="http://schemas.openxmlformats.org/officeDocument/2006/relationships/hyperlink" Target="https://arxiv.org/abs/1907.10786" TargetMode="External"/><Relationship Id="rId4" Type="http://schemas.openxmlformats.org/officeDocument/2006/relationships/hyperlink" Target="https://ieeexplore.ieee.org/document/675594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2.02766" TargetMode="External"/><Relationship Id="rId7" Type="http://schemas.openxmlformats.org/officeDocument/2006/relationships/image" Target="../media/image69.png"/><Relationship Id="rId2" Type="http://schemas.openxmlformats.org/officeDocument/2006/relationships/hyperlink" Target="https://arxiv.org/abs/2008.0095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06.05744" TargetMode="External"/><Relationship Id="rId5" Type="http://schemas.openxmlformats.org/officeDocument/2006/relationships/hyperlink" Target="https://arxiv.org/abs/1904.03189" TargetMode="External"/><Relationship Id="rId4" Type="http://schemas.openxmlformats.org/officeDocument/2006/relationships/hyperlink" Target="https://arxiv.org/abs/2104.0269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28439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1.03924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ieeexplore.ieee.org/document/1284395" TargetMode="External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arxiv.org/abs/1801.0392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2102.0276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FF966-DE59-7CD0-2EA7-6B14A666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21" y="1286265"/>
            <a:ext cx="9805358" cy="2387600"/>
          </a:xfrm>
        </p:spPr>
        <p:txBody>
          <a:bodyPr>
            <a:normAutofit fontScale="90000"/>
          </a:bodyPr>
          <a:lstStyle/>
          <a:p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High-Fidelity GAN Inversion for Image Attribute Editing Review</a:t>
            </a:r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094057-513F-08BD-C1BC-E14685DBA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02212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2022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학년도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학기 </a:t>
            </a:r>
            <a:r>
              <a:rPr lang="ko-KR" altLang="en-US" sz="20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캡스톤디자인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</a:p>
          <a:p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컴퓨터공학과 </a:t>
            </a:r>
            <a:r>
              <a:rPr lang="en-US" altLang="ko-KR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2017104019 </a:t>
            </a: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임에딘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4692B-94F2-0E8B-D7DD-C5A0C476F07F}"/>
              </a:ext>
            </a:extLst>
          </p:cNvPr>
          <p:cNvSpPr txBox="1"/>
          <p:nvPr/>
        </p:nvSpPr>
        <p:spPr>
          <a:xfrm>
            <a:off x="8544719" y="6550223"/>
            <a:ext cx="364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Link : https://tengfei-wang.github.io/HFGI/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471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CA5FE-D0B4-AFC0-2C51-BCA01B30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223962"/>
            <a:ext cx="10001250" cy="44100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5824E0-3D5B-7F97-D6EA-4B54C98F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" y="0"/>
            <a:ext cx="10515600" cy="1325563"/>
          </a:xfrm>
        </p:spPr>
        <p:txBody>
          <a:bodyPr/>
          <a:lstStyle/>
          <a:p>
            <a:r>
              <a:rPr lang="en-US" altLang="ko-KR"/>
              <a:t>Attribute editing –</a:t>
            </a:r>
            <a:r>
              <a:rPr lang="ko-KR" altLang="en-US"/>
              <a:t> </a:t>
            </a:r>
            <a:r>
              <a:rPr lang="en-US" altLang="ko-KR"/>
              <a:t>DCI/ADA</a:t>
            </a:r>
            <a:endParaRPr lang="ko-KR" altLang="en-US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6E5C61CC-1827-EBDE-9FEF-0FBC3D2A6EA5}"/>
              </a:ext>
            </a:extLst>
          </p:cNvPr>
          <p:cNvSpPr/>
          <p:nvPr/>
        </p:nvSpPr>
        <p:spPr>
          <a:xfrm>
            <a:off x="992702" y="3521799"/>
            <a:ext cx="3443496" cy="1983292"/>
          </a:xfrm>
          <a:prstGeom prst="frame">
            <a:avLst>
              <a:gd name="adj1" fmla="val 27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0DAA50-B4F5-AB9F-ACA8-E5572676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7" y="1207292"/>
            <a:ext cx="2619375" cy="3905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8CC21A-514F-ECCE-812F-0B952780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6" y="5982050"/>
            <a:ext cx="3352801" cy="409923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E67F74-CD9F-5821-F661-F156B4033740}"/>
              </a:ext>
            </a:extLst>
          </p:cNvPr>
          <p:cNvGrpSpPr/>
          <p:nvPr/>
        </p:nvGrpSpPr>
        <p:grpSpPr>
          <a:xfrm>
            <a:off x="1228725" y="1733550"/>
            <a:ext cx="9420225" cy="4093368"/>
            <a:chOff x="1228725" y="1733550"/>
            <a:chExt cx="9420225" cy="409336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384DC80-DC09-E696-8D38-3471B87B178D}"/>
                </a:ext>
              </a:extLst>
            </p:cNvPr>
            <p:cNvGrpSpPr/>
            <p:nvPr/>
          </p:nvGrpSpPr>
          <p:grpSpPr>
            <a:xfrm>
              <a:off x="1366837" y="1869500"/>
              <a:ext cx="9198769" cy="3957418"/>
              <a:chOff x="1366837" y="1869500"/>
              <a:chExt cx="9198769" cy="395741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80C2277-3C58-B27C-6CF2-935ECC88B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6393" y="1869500"/>
                <a:ext cx="8939213" cy="3957418"/>
              </a:xfrm>
              <a:prstGeom prst="rect">
                <a:avLst/>
              </a:prstGeom>
              <a:ln w="28575">
                <a:noFill/>
              </a:ln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34D77E0-29BC-88C3-0F8F-E9B2B8867C8C}"/>
                  </a:ext>
                </a:extLst>
              </p:cNvPr>
              <p:cNvGrpSpPr/>
              <p:nvPr/>
            </p:nvGrpSpPr>
            <p:grpSpPr>
              <a:xfrm>
                <a:off x="1366837" y="5358891"/>
                <a:ext cx="1319213" cy="328613"/>
                <a:chOff x="995362" y="5967412"/>
                <a:chExt cx="1495267" cy="314325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39FA9FEA-6071-6493-E2C8-1119DEAC8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5362" y="5967412"/>
                  <a:ext cx="942975" cy="314325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436B76C6-D3C8-4466-E74B-CDB0DE5B8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6912" y="5995987"/>
                  <a:ext cx="523717" cy="258981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07E954-84A7-FDD9-89CF-6E7776C86518}"/>
                </a:ext>
              </a:extLst>
            </p:cNvPr>
            <p:cNvSpPr/>
            <p:nvPr/>
          </p:nvSpPr>
          <p:spPr>
            <a:xfrm>
              <a:off x="1228725" y="1733550"/>
              <a:ext cx="9420225" cy="40933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606E968-C9F2-4237-8EEE-AA2EC4152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461" y="5922372"/>
            <a:ext cx="2724151" cy="49048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DEFE1FA-ED1A-9CD5-1447-7A42A6CFD00C}"/>
              </a:ext>
            </a:extLst>
          </p:cNvPr>
          <p:cNvGrpSpPr/>
          <p:nvPr/>
        </p:nvGrpSpPr>
        <p:grpSpPr>
          <a:xfrm>
            <a:off x="8329612" y="1264194"/>
            <a:ext cx="3272050" cy="369332"/>
            <a:chOff x="8462962" y="762000"/>
            <a:chExt cx="3272050" cy="3693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564012-501A-5A02-E1EA-566DD565B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0425" y="806162"/>
              <a:ext cx="2919413" cy="26199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71DBBC-788D-17EE-7D6E-B7A69016B7B8}"/>
                </a:ext>
              </a:extLst>
            </p:cNvPr>
            <p:cNvSpPr txBox="1"/>
            <p:nvPr/>
          </p:nvSpPr>
          <p:spPr>
            <a:xfrm>
              <a:off x="8462962" y="762000"/>
              <a:ext cx="3272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rPr>
                <a:t>(                                                   )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25CC7563-4BD2-968D-8E7C-6230D5F7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" y="0"/>
            <a:ext cx="10515600" cy="1325563"/>
          </a:xfrm>
        </p:spPr>
        <p:txBody>
          <a:bodyPr/>
          <a:lstStyle/>
          <a:p>
            <a:r>
              <a:rPr lang="en-US" altLang="ko-KR"/>
              <a:t>Attribute editing –</a:t>
            </a:r>
            <a:r>
              <a:rPr lang="ko-KR" altLang="en-US"/>
              <a:t> </a:t>
            </a:r>
            <a:r>
              <a:rPr lang="en-US" altLang="ko-KR"/>
              <a:t>DCI/ADA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59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0DAA50-B4F5-AB9F-ACA8-E5572676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7" y="1207292"/>
            <a:ext cx="2619375" cy="3905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8CC21A-514F-ECCE-812F-0B952780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6" y="5982050"/>
            <a:ext cx="3352801" cy="409923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E67F74-CD9F-5821-F661-F156B4033740}"/>
              </a:ext>
            </a:extLst>
          </p:cNvPr>
          <p:cNvGrpSpPr/>
          <p:nvPr/>
        </p:nvGrpSpPr>
        <p:grpSpPr>
          <a:xfrm>
            <a:off x="1228725" y="1733550"/>
            <a:ext cx="9420225" cy="4093368"/>
            <a:chOff x="1228725" y="1733550"/>
            <a:chExt cx="9420225" cy="409336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384DC80-DC09-E696-8D38-3471B87B178D}"/>
                </a:ext>
              </a:extLst>
            </p:cNvPr>
            <p:cNvGrpSpPr/>
            <p:nvPr/>
          </p:nvGrpSpPr>
          <p:grpSpPr>
            <a:xfrm>
              <a:off x="1366837" y="1869500"/>
              <a:ext cx="9198769" cy="3957418"/>
              <a:chOff x="1366837" y="1869500"/>
              <a:chExt cx="9198769" cy="395741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80C2277-3C58-B27C-6CF2-935ECC88B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6393" y="1869500"/>
                <a:ext cx="8939213" cy="3957418"/>
              </a:xfrm>
              <a:prstGeom prst="rect">
                <a:avLst/>
              </a:prstGeom>
              <a:ln w="28575">
                <a:noFill/>
              </a:ln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34D77E0-29BC-88C3-0F8F-E9B2B8867C8C}"/>
                  </a:ext>
                </a:extLst>
              </p:cNvPr>
              <p:cNvGrpSpPr/>
              <p:nvPr/>
            </p:nvGrpSpPr>
            <p:grpSpPr>
              <a:xfrm>
                <a:off x="1366837" y="5358891"/>
                <a:ext cx="1319213" cy="328613"/>
                <a:chOff x="995362" y="5967412"/>
                <a:chExt cx="1495267" cy="314325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39FA9FEA-6071-6493-E2C8-1119DEAC84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5362" y="5967412"/>
                  <a:ext cx="942975" cy="314325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436B76C6-D3C8-4466-E74B-CDB0DE5B8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6912" y="5995987"/>
                  <a:ext cx="523717" cy="258981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07E954-84A7-FDD9-89CF-6E7776C86518}"/>
                </a:ext>
              </a:extLst>
            </p:cNvPr>
            <p:cNvSpPr/>
            <p:nvPr/>
          </p:nvSpPr>
          <p:spPr>
            <a:xfrm>
              <a:off x="1228725" y="1733550"/>
              <a:ext cx="9420225" cy="40933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606E968-C9F2-4237-8EEE-AA2EC4152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461" y="5911716"/>
            <a:ext cx="2724151" cy="49048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액자 23">
            <a:extLst>
              <a:ext uri="{FF2B5EF4-FFF2-40B4-BE49-F238E27FC236}">
                <a16:creationId xmlns:a16="http://schemas.microsoft.com/office/drawing/2014/main" id="{B92FFCD2-56DC-D28C-480B-D451F888ED50}"/>
              </a:ext>
            </a:extLst>
          </p:cNvPr>
          <p:cNvSpPr/>
          <p:nvPr/>
        </p:nvSpPr>
        <p:spPr>
          <a:xfrm>
            <a:off x="3473352" y="4237322"/>
            <a:ext cx="1031973" cy="1285875"/>
          </a:xfrm>
          <a:prstGeom prst="frame">
            <a:avLst>
              <a:gd name="adj1" fmla="val 27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9148368C-05C4-30B4-2AEB-6F7CDAAF2103}"/>
              </a:ext>
            </a:extLst>
          </p:cNvPr>
          <p:cNvSpPr/>
          <p:nvPr/>
        </p:nvSpPr>
        <p:spPr>
          <a:xfrm>
            <a:off x="6352284" y="3848209"/>
            <a:ext cx="1391541" cy="1674988"/>
          </a:xfrm>
          <a:prstGeom prst="frame">
            <a:avLst>
              <a:gd name="adj1" fmla="val 8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B5F31E00-7983-E564-AEE0-8B0F49E7B386}"/>
              </a:ext>
            </a:extLst>
          </p:cNvPr>
          <p:cNvSpPr/>
          <p:nvPr/>
        </p:nvSpPr>
        <p:spPr>
          <a:xfrm>
            <a:off x="6234111" y="1784702"/>
            <a:ext cx="1509714" cy="556021"/>
          </a:xfrm>
          <a:prstGeom prst="frame">
            <a:avLst>
              <a:gd name="adj1" fmla="val 49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B3C5E71-4EEC-A192-10A8-88E22D8B0D4D}"/>
              </a:ext>
            </a:extLst>
          </p:cNvPr>
          <p:cNvSpPr/>
          <p:nvPr/>
        </p:nvSpPr>
        <p:spPr>
          <a:xfrm>
            <a:off x="5158386" y="5383997"/>
            <a:ext cx="1393033" cy="426249"/>
          </a:xfrm>
          <a:prstGeom prst="frame">
            <a:avLst>
              <a:gd name="adj1" fmla="val 49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7B33128-030C-5065-8ABD-3BED0E88A707}"/>
              </a:ext>
            </a:extLst>
          </p:cNvPr>
          <p:cNvSpPr/>
          <p:nvPr/>
        </p:nvSpPr>
        <p:spPr>
          <a:xfrm>
            <a:off x="6606984" y="3641468"/>
            <a:ext cx="428625" cy="58924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0CF02A-11F2-2BA8-743B-23E247ADAC38}"/>
              </a:ext>
            </a:extLst>
          </p:cNvPr>
          <p:cNvGrpSpPr/>
          <p:nvPr/>
        </p:nvGrpSpPr>
        <p:grpSpPr>
          <a:xfrm>
            <a:off x="6541894" y="5139823"/>
            <a:ext cx="507985" cy="621987"/>
            <a:chOff x="6541894" y="5139823"/>
            <a:chExt cx="507985" cy="621987"/>
          </a:xfrm>
        </p:grpSpPr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F91F3F74-EE8B-09FB-AD56-217D6FE462FF}"/>
                </a:ext>
              </a:extLst>
            </p:cNvPr>
            <p:cNvSpPr/>
            <p:nvPr/>
          </p:nvSpPr>
          <p:spPr>
            <a:xfrm rot="10800000">
              <a:off x="6621254" y="5139823"/>
              <a:ext cx="428625" cy="58924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71F477-3185-3D50-95E7-D53E2782B751}"/>
                </a:ext>
              </a:extLst>
            </p:cNvPr>
            <p:cNvSpPr/>
            <p:nvPr/>
          </p:nvSpPr>
          <p:spPr>
            <a:xfrm>
              <a:off x="6541894" y="5687504"/>
              <a:ext cx="397668" cy="7430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7FFEB5-3274-91C8-DAC3-8BAF80A5639D}"/>
              </a:ext>
            </a:extLst>
          </p:cNvPr>
          <p:cNvGrpSpPr/>
          <p:nvPr/>
        </p:nvGrpSpPr>
        <p:grpSpPr>
          <a:xfrm>
            <a:off x="8329612" y="1264194"/>
            <a:ext cx="3272050" cy="369332"/>
            <a:chOff x="8462962" y="762000"/>
            <a:chExt cx="3272050" cy="36933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792E85-466D-481C-CD2B-2D6FEC82B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0425" y="806162"/>
              <a:ext cx="2919413" cy="26199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F91D9D-A6FD-83D8-AF0C-0E393F99031B}"/>
                </a:ext>
              </a:extLst>
            </p:cNvPr>
            <p:cNvSpPr txBox="1"/>
            <p:nvPr/>
          </p:nvSpPr>
          <p:spPr>
            <a:xfrm>
              <a:off x="8462962" y="762000"/>
              <a:ext cx="3272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rPr>
                <a:t>(                                                   )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0AAFCDEA-3EA1-3B2E-5D4A-FB17FC85B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" y="0"/>
            <a:ext cx="10515600" cy="1325563"/>
          </a:xfrm>
        </p:spPr>
        <p:txBody>
          <a:bodyPr/>
          <a:lstStyle/>
          <a:p>
            <a:r>
              <a:rPr lang="en-US" altLang="ko-KR"/>
              <a:t>Attribute editing –</a:t>
            </a:r>
            <a:r>
              <a:rPr lang="ko-KR" altLang="en-US"/>
              <a:t> </a:t>
            </a:r>
            <a:r>
              <a:rPr lang="en-US" altLang="ko-KR"/>
              <a:t>DCI/ADA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8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4" grpId="0" animBg="1"/>
      <p:bldP spid="4" grpId="1" animBg="1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DA22D-7974-B204-3751-675A4E76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517" y="249649"/>
            <a:ext cx="8332960" cy="1325563"/>
          </a:xfrm>
        </p:spPr>
        <p:txBody>
          <a:bodyPr/>
          <a:lstStyle/>
          <a:p>
            <a:r>
              <a:rPr lang="en-US" altLang="ko-KR"/>
              <a:t>Adaptive Distortion Alignment (ADA)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E0ACA-6D74-1C85-42B8-AB9A6146F528}"/>
              </a:ext>
            </a:extLst>
          </p:cNvPr>
          <p:cNvSpPr txBox="1"/>
          <p:nvPr/>
        </p:nvSpPr>
        <p:spPr>
          <a:xfrm>
            <a:off x="134751" y="3793899"/>
            <a:ext cx="119224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많은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supervised, unsupervised approaches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는 벡터 산술에서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semantic-direction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에 대한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GAN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latent space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을 탐색했다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semantic-direction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이 적용된 벡터로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GANSpace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InverfaceGAN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…)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이미지를 생성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편집하면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general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하게 작동한다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문제는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distortion map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inversion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과는 다르게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editing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된 이미지는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misalignment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가 발생한다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이러한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misalign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을 잡아주기 위해 본 논문에서는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ADA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모듈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을 추가한다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ADA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는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encoder-decoder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구조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이며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self-supervised learning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을 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Ground Truth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기존의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distortion map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랜덤한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augment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를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distortion map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에 적용한 것과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GT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의 차이를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L1 loss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로 적용하여 최적화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4AB378-1B9C-6FF5-C340-C9FB5445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35" y="1781222"/>
            <a:ext cx="2708525" cy="15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3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ADA module : self-supervised training</a:t>
            </a:r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114631B-2445-0FFA-3207-80DE5C896C88}"/>
              </a:ext>
            </a:extLst>
          </p:cNvPr>
          <p:cNvGrpSpPr/>
          <p:nvPr/>
        </p:nvGrpSpPr>
        <p:grpSpPr>
          <a:xfrm>
            <a:off x="1011151" y="2372466"/>
            <a:ext cx="7991165" cy="371963"/>
            <a:chOff x="805370" y="2371971"/>
            <a:chExt cx="7991165" cy="371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35ACB2-B0F7-CF7C-DC73-834E1BA7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370" y="2372459"/>
              <a:ext cx="2676525" cy="3714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D7C129-9EA8-BEAD-4765-BDE07F325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39"/>
            <a:stretch/>
          </p:blipFill>
          <p:spPr>
            <a:xfrm>
              <a:off x="3548179" y="2371971"/>
              <a:ext cx="1485900" cy="3509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256C8BF-142F-C584-2F72-849AAB45B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1310" y="2397450"/>
              <a:ext cx="3705225" cy="3429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47E5F74-B5BC-165A-E713-DD6206985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82" y="2760880"/>
            <a:ext cx="2152650" cy="304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0C5702-3C71-C4C0-0F66-6582F206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419" y="2722691"/>
            <a:ext cx="4286250" cy="323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1A239E-1259-BEEC-E93F-C8B26B52C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937" y="1678976"/>
            <a:ext cx="2514600" cy="145732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6EAF087-22DD-876B-BA32-DCC958F9DC7A}"/>
              </a:ext>
            </a:extLst>
          </p:cNvPr>
          <p:cNvSpPr/>
          <p:nvPr/>
        </p:nvSpPr>
        <p:spPr>
          <a:xfrm>
            <a:off x="9283937" y="1700038"/>
            <a:ext cx="1047700" cy="395492"/>
          </a:xfrm>
          <a:prstGeom prst="frame">
            <a:avLst>
              <a:gd name="adj1" fmla="val 27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46C3F906-8B1E-8E28-7266-16F52425F426}"/>
              </a:ext>
            </a:extLst>
          </p:cNvPr>
          <p:cNvSpPr/>
          <p:nvPr/>
        </p:nvSpPr>
        <p:spPr>
          <a:xfrm>
            <a:off x="9283937" y="2778643"/>
            <a:ext cx="1047700" cy="325896"/>
          </a:xfrm>
          <a:prstGeom prst="frame">
            <a:avLst>
              <a:gd name="adj1" fmla="val 27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B1E28EF3-5A6F-D823-F112-D5A20C63C38E}"/>
              </a:ext>
            </a:extLst>
          </p:cNvPr>
          <p:cNvSpPr/>
          <p:nvPr/>
        </p:nvSpPr>
        <p:spPr>
          <a:xfrm>
            <a:off x="3511682" y="2694643"/>
            <a:ext cx="2318363" cy="362650"/>
          </a:xfrm>
          <a:prstGeom prst="frame">
            <a:avLst>
              <a:gd name="adj1" fmla="val 27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FFDD0B26-86AD-4FC0-33DC-655CB777CCD3}"/>
              </a:ext>
            </a:extLst>
          </p:cNvPr>
          <p:cNvSpPr/>
          <p:nvPr/>
        </p:nvSpPr>
        <p:spPr>
          <a:xfrm>
            <a:off x="6398134" y="2703030"/>
            <a:ext cx="1874323" cy="362650"/>
          </a:xfrm>
          <a:prstGeom prst="frame">
            <a:avLst>
              <a:gd name="adj1" fmla="val 27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03E4AAA-DA9A-461E-8B26-A6DBFCD6D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124" y="6177738"/>
            <a:ext cx="1295400" cy="2762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092B145-8060-DB0B-A17D-AE5C9BD84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5124" y="6453963"/>
            <a:ext cx="2771775" cy="342900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7C9A4AB4-D9A3-23E0-DF60-8F39995AC7D3}"/>
              </a:ext>
            </a:extLst>
          </p:cNvPr>
          <p:cNvGrpSpPr/>
          <p:nvPr/>
        </p:nvGrpSpPr>
        <p:grpSpPr>
          <a:xfrm>
            <a:off x="3488280" y="3480134"/>
            <a:ext cx="3928496" cy="266700"/>
            <a:chOff x="2029391" y="3377869"/>
            <a:chExt cx="3928496" cy="26670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18B0DEF-AB93-7870-26E7-21F836630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9391" y="3387394"/>
              <a:ext cx="1219200" cy="247650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560D94F-A54D-C289-837A-1B26F858F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62312" y="3377869"/>
              <a:ext cx="2695575" cy="266700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E0AC0DB-66AF-46BD-4A3B-E9A3FAD158C3}"/>
              </a:ext>
            </a:extLst>
          </p:cNvPr>
          <p:cNvGrpSpPr/>
          <p:nvPr/>
        </p:nvGrpSpPr>
        <p:grpSpPr>
          <a:xfrm>
            <a:off x="2451450" y="3746834"/>
            <a:ext cx="6038850" cy="314414"/>
            <a:chOff x="2143632" y="4042109"/>
            <a:chExt cx="6038850" cy="31441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8EC4580-D533-D32B-B781-F02E4492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43632" y="4061248"/>
              <a:ext cx="4400550" cy="29527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28BB0E1-FD43-CEA4-82B4-1975DEE6C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44182" y="4042109"/>
              <a:ext cx="1638300" cy="295275"/>
            </a:xfrm>
            <a:prstGeom prst="rect">
              <a:avLst/>
            </a:prstGeom>
          </p:spPr>
        </p:pic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65EA87B1-D2AC-871A-06C4-F587D1400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66760" y="4324048"/>
            <a:ext cx="2133600" cy="314325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26A41922-F912-9C9F-5DA2-AC2A5572E356}"/>
              </a:ext>
            </a:extLst>
          </p:cNvPr>
          <p:cNvGrpSpPr/>
          <p:nvPr/>
        </p:nvGrpSpPr>
        <p:grpSpPr>
          <a:xfrm>
            <a:off x="946528" y="4634481"/>
            <a:ext cx="10244919" cy="332903"/>
            <a:chOff x="1375089" y="4653780"/>
            <a:chExt cx="10244919" cy="332903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959CD58-47B8-A2A1-1745-4724D8EE3BA8}"/>
                </a:ext>
              </a:extLst>
            </p:cNvPr>
            <p:cNvGrpSpPr/>
            <p:nvPr/>
          </p:nvGrpSpPr>
          <p:grpSpPr>
            <a:xfrm>
              <a:off x="1375089" y="4691408"/>
              <a:ext cx="8210550" cy="295275"/>
              <a:chOff x="2682397" y="4622290"/>
              <a:chExt cx="8210550" cy="29527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D35CAB4F-B86E-416C-DD5C-03B7353E2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2397" y="4632953"/>
                <a:ext cx="2143125" cy="257175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0244F28F-5090-69C2-1C91-8DA4ABCF3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5522" y="4622290"/>
                <a:ext cx="6067425" cy="295275"/>
              </a:xfrm>
              <a:prstGeom prst="rect">
                <a:avLst/>
              </a:prstGeom>
            </p:spPr>
          </p:pic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CEC63B6F-9CEC-9356-C060-FA5F07636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610233" y="4653780"/>
              <a:ext cx="2009775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8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25" grpId="0" animBg="1"/>
      <p:bldP spid="25" grpId="1" animBg="1"/>
      <p:bldP spid="25" grpId="2" animBg="1"/>
      <p:bldP spid="27" grpId="0" animBg="1"/>
      <p:bldP spid="27" grpId="1" animBg="1"/>
      <p:bldP spid="27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97AA345-096C-D436-258A-A10FB98892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/>
                  <a:t>The Alignment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𝑎𝑙𝑖𝑔𝑛</m:t>
                        </m:r>
                      </m:sub>
                    </m:sSub>
                  </m:oMath>
                </a14:m>
                <a:r>
                  <a:rPr lang="en-US" altLang="ko-KR"/>
                  <a:t>)</a:t>
                </a:r>
                <a:endParaRPr lang="ko-KR" altLang="en-US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97AA345-096C-D436-258A-A10FB9889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89C8DC04-AFEE-51F7-975D-0B31EB6F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48" y="227694"/>
            <a:ext cx="2436278" cy="136061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5B55B-458E-E11B-965D-A63CE653CF92}"/>
              </a:ext>
            </a:extLst>
          </p:cNvPr>
          <p:cNvGrpSpPr/>
          <p:nvPr/>
        </p:nvGrpSpPr>
        <p:grpSpPr>
          <a:xfrm>
            <a:off x="1348073" y="2944272"/>
            <a:ext cx="9731244" cy="811195"/>
            <a:chOff x="1436483" y="4859100"/>
            <a:chExt cx="9731244" cy="81119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C168D5E-DE8B-2C92-C290-D6E1483EE7A3}"/>
                </a:ext>
              </a:extLst>
            </p:cNvPr>
            <p:cNvGrpSpPr/>
            <p:nvPr/>
          </p:nvGrpSpPr>
          <p:grpSpPr>
            <a:xfrm>
              <a:off x="2018454" y="4859100"/>
              <a:ext cx="9149273" cy="427059"/>
              <a:chOff x="3277354" y="4002607"/>
              <a:chExt cx="9149273" cy="427059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691E934-6D69-E915-9A0E-71A75461DE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5358" t="1146"/>
              <a:stretch/>
            </p:blipFill>
            <p:spPr>
              <a:xfrm>
                <a:off x="3277354" y="4067716"/>
                <a:ext cx="985788" cy="329557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E528B04-F7DE-8C61-44A0-5C969C705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3898" y="4067716"/>
                <a:ext cx="5553075" cy="36195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E66CE3B-BBB3-3D63-BBDF-200766FC3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55732" y="4002607"/>
                <a:ext cx="2570895" cy="427059"/>
              </a:xfrm>
              <a:prstGeom prst="rect">
                <a:avLst/>
              </a:prstGeom>
            </p:spPr>
          </p:pic>
        </p:grp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0AB1041A-EF23-6285-E743-CA5A1BDA6B4B}"/>
                </a:ext>
              </a:extLst>
            </p:cNvPr>
            <p:cNvSpPr/>
            <p:nvPr/>
          </p:nvSpPr>
          <p:spPr>
            <a:xfrm rot="16200000">
              <a:off x="1466882" y="4923771"/>
              <a:ext cx="361949" cy="422748"/>
            </a:xfrm>
            <a:prstGeom prst="downArrow">
              <a:avLst>
                <a:gd name="adj1" fmla="val 44997"/>
                <a:gd name="adj2" fmla="val 50000"/>
              </a:avLst>
            </a:prstGeom>
            <a:solidFill>
              <a:srgbClr val="EECED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3034DD2-BAB8-4500-65B8-D619E9FFD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7317"/>
            <a:stretch/>
          </p:blipFill>
          <p:spPr>
            <a:xfrm>
              <a:off x="2018454" y="5308345"/>
              <a:ext cx="3143250" cy="36195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4609E96-A194-A2BA-BE23-6B3F55DEE3BC}"/>
              </a:ext>
            </a:extLst>
          </p:cNvPr>
          <p:cNvGrpSpPr/>
          <p:nvPr/>
        </p:nvGrpSpPr>
        <p:grpSpPr>
          <a:xfrm>
            <a:off x="2034461" y="3931792"/>
            <a:ext cx="8068758" cy="485775"/>
            <a:chOff x="2013407" y="6101307"/>
            <a:chExt cx="8068758" cy="4857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EFBA3D3-711E-A43B-D99A-797CFAAC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05615" y="6101307"/>
              <a:ext cx="2876550" cy="48577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69E47E8-61D1-C41A-A8D7-14B2D2E9D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13407" y="6144170"/>
              <a:ext cx="5114925" cy="400050"/>
            </a:xfrm>
            <a:prstGeom prst="rect">
              <a:avLst/>
            </a:prstGeom>
          </p:spPr>
        </p:pic>
      </p:grpSp>
      <p:sp>
        <p:nvSpPr>
          <p:cNvPr id="45" name="액자 44">
            <a:extLst>
              <a:ext uri="{FF2B5EF4-FFF2-40B4-BE49-F238E27FC236}">
                <a16:creationId xmlns:a16="http://schemas.microsoft.com/office/drawing/2014/main" id="{D62B4AC8-32DC-6FE0-B627-470CE6FDA2E8}"/>
              </a:ext>
            </a:extLst>
          </p:cNvPr>
          <p:cNvSpPr/>
          <p:nvPr/>
        </p:nvSpPr>
        <p:spPr>
          <a:xfrm>
            <a:off x="7149386" y="3842186"/>
            <a:ext cx="3035763" cy="619238"/>
          </a:xfrm>
          <a:prstGeom prst="frame">
            <a:avLst>
              <a:gd name="adj1" fmla="val 27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4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DB2199-CAA7-F8FE-7C44-766362CD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05" y="1133475"/>
            <a:ext cx="3790950" cy="4591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604091-3EBA-52F0-4CFC-91B6DE699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5" y="1747820"/>
            <a:ext cx="4089424" cy="3569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F97BC8-B1F6-F492-A963-663BE65B2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75" y="1719825"/>
            <a:ext cx="426560" cy="358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085A70-C417-360C-A77D-9548B4566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5" y="2648067"/>
            <a:ext cx="3449113" cy="425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F20D04-5435-E37F-B0D0-F1F0AB0FE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274" y="2725121"/>
            <a:ext cx="424610" cy="3481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844B60-12AF-2172-3FA2-C6115331F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525" y="4792639"/>
            <a:ext cx="4911004" cy="4241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FAC05F-9F7A-9941-0C68-CB8977DEA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274" y="4810072"/>
            <a:ext cx="409122" cy="376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81BD11-E13E-3106-66F0-6E2A41254905}"/>
                  </a:ext>
                </a:extLst>
              </p:cNvPr>
              <p:cNvSpPr txBox="1"/>
              <p:nvPr/>
            </p:nvSpPr>
            <p:spPr>
              <a:xfrm>
                <a:off x="4863274" y="3173055"/>
                <a:ext cx="5602688" cy="1484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의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ko-KR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번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나눔스퀘어_ac"/>
                    <a:cs typeface="+mn-cs"/>
                  </a:rPr>
                  <a:t>째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layer</a:t>
                </a:r>
                <a:endParaRPr kumimoji="0" lang="en-US" altLang="ko-KR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나눔스퀘어_ac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: latent map</a:t>
                </a:r>
                <a:endParaRPr kumimoji="0" lang="en-US" altLang="ko-KR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나눔스퀘어_ac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: High-frequency details map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: gate map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𝑔𝑎𝑡𝑒</m:t>
                        </m:r>
                      </m:sup>
                    </m:sSup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and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h𝑓</m:t>
                        </m:r>
                      </m:sup>
                    </m:sSup>
                  </m:oMath>
                </a14:m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: mapping function(convolution layers)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81BD11-E13E-3106-66F0-6E2A41254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274" y="3173055"/>
                <a:ext cx="5602688" cy="1484958"/>
              </a:xfrm>
              <a:prstGeom prst="rect">
                <a:avLst/>
              </a:prstGeom>
              <a:blipFill>
                <a:blip r:embed="rId9"/>
                <a:stretch>
                  <a:fillRect l="-326" t="-2058" r="-109" b="-6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3C4662-E36A-1E7D-D858-FB4921E2FEDE}"/>
                  </a:ext>
                </a:extLst>
              </p:cNvPr>
              <p:cNvSpPr txBox="1"/>
              <p:nvPr/>
            </p:nvSpPr>
            <p:spPr>
              <a:xfrm>
                <a:off x="4846283" y="5225456"/>
                <a:ext cx="6979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과적합을 방지하기 위해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consultation fusion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초기 레이어에만 한다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.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3C4662-E36A-1E7D-D858-FB4921E2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283" y="5225456"/>
                <a:ext cx="6979090" cy="369332"/>
              </a:xfrm>
              <a:prstGeom prst="rect">
                <a:avLst/>
              </a:prstGeom>
              <a:blipFill>
                <a:blip r:embed="rId10"/>
                <a:stretch>
                  <a:fillRect l="-786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D3AA8D3-C785-5075-3197-9A12ABD1C3AE}"/>
              </a:ext>
            </a:extLst>
          </p:cNvPr>
          <p:cNvSpPr txBox="1"/>
          <p:nvPr/>
        </p:nvSpPr>
        <p:spPr>
          <a:xfrm>
            <a:off x="769783" y="581554"/>
            <a:ext cx="433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High-fidelity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feature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maps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 생성되는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EAECB-8004-DA77-0458-5B7025A529BA}"/>
                  </a:ext>
                </a:extLst>
              </p:cNvPr>
              <p:cNvSpPr txBox="1"/>
              <p:nvPr/>
            </p:nvSpPr>
            <p:spPr>
              <a:xfrm>
                <a:off x="4846283" y="1257428"/>
                <a:ext cx="7374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ko-KR" alt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는</m:t>
                    </m:r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각 레이어에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W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를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input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으로 넣어 다음과 같은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feature map(1)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을 얻는다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EAECB-8004-DA77-0458-5B7025A52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283" y="1257428"/>
                <a:ext cx="7374198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678129FE-A149-75C1-9199-1FF967476F45}"/>
              </a:ext>
            </a:extLst>
          </p:cNvPr>
          <p:cNvGrpSpPr/>
          <p:nvPr/>
        </p:nvGrpSpPr>
        <p:grpSpPr>
          <a:xfrm>
            <a:off x="4930457" y="2136526"/>
            <a:ext cx="5723686" cy="369332"/>
            <a:chOff x="4930457" y="2136526"/>
            <a:chExt cx="5723686" cy="36933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1790B75-2BB2-F4A4-C89E-BF7CCC3C15E6}"/>
                </a:ext>
              </a:extLst>
            </p:cNvPr>
            <p:cNvGrpSpPr/>
            <p:nvPr/>
          </p:nvGrpSpPr>
          <p:grpSpPr>
            <a:xfrm>
              <a:off x="4930457" y="2136526"/>
              <a:ext cx="5029242" cy="369332"/>
              <a:chOff x="4930457" y="2136526"/>
              <a:chExt cx="5029242" cy="36933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725BE2-E700-CBCD-BBE8-A708BD7DABDC}"/>
                  </a:ext>
                </a:extLst>
              </p:cNvPr>
              <p:cNvSpPr txBox="1"/>
              <p:nvPr/>
            </p:nvSpPr>
            <p:spPr>
              <a:xfrm>
                <a:off x="6228998" y="2136526"/>
                <a:ext cx="3730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: affine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layers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for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scale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and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bias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in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F4B28D9-FF30-7ED1-269A-D709884B8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30457" y="2205903"/>
                <a:ext cx="1367916" cy="249793"/>
              </a:xfrm>
              <a:prstGeom prst="rect">
                <a:avLst/>
              </a:prstGeom>
            </p:spPr>
          </p:pic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8857044-1552-E939-0752-501ABEA56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46914" y="2184907"/>
              <a:ext cx="807229" cy="25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87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FBC4B-5CB9-AD9F-B774-1D5C554A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026" name="Picture 2" descr="method">
            <a:extLst>
              <a:ext uri="{FF2B5EF4-FFF2-40B4-BE49-F238E27FC236}">
                <a16:creationId xmlns:a16="http://schemas.microsoft.com/office/drawing/2014/main" id="{31D5E873-823B-9B60-A912-6C66335531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08" y="935252"/>
            <a:ext cx="11095182" cy="31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929F23E-F087-D798-37B0-06CC85F7A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4255873"/>
            <a:ext cx="116300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65" y="363578"/>
            <a:ext cx="10515600" cy="1325563"/>
          </a:xfrm>
        </p:spPr>
        <p:txBody>
          <a:bodyPr/>
          <a:lstStyle/>
          <a:p>
            <a:r>
              <a:rPr lang="en-US" altLang="ko-KR"/>
              <a:t>Losses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994D46-3B74-A825-4393-4329A1D6F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6165" y="2185495"/>
            <a:ext cx="4954556" cy="4789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6F9DE2-9084-69CF-499A-6BDBE0395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4" y="3598532"/>
            <a:ext cx="5501016" cy="4270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561FA7-C742-217E-7DDB-63D876AD4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85" y="4018098"/>
            <a:ext cx="3350961" cy="4901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FBA3D3-711E-A43B-D99A-797CFAAC1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85" y="5401501"/>
            <a:ext cx="2463721" cy="4160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0D5CA2-E237-DA3E-9F53-B7EF7B7AF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230" y="45267"/>
            <a:ext cx="5898522" cy="2262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DAEB1-19B5-BB54-8D5F-32F6F3875A86}"/>
              </a:ext>
            </a:extLst>
          </p:cNvPr>
          <p:cNvSpPr txBox="1"/>
          <p:nvPr/>
        </p:nvSpPr>
        <p:spPr>
          <a:xfrm>
            <a:off x="433765" y="1807844"/>
            <a:ext cx="559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(1)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Reconstruction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Loss (for faithful reconstruction)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06D395-A3B1-17DA-E6F2-2C696CF892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7955" y="2632618"/>
            <a:ext cx="5143500" cy="371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3C581A0-D3BE-6F36-415C-068D0F8BDE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2905" y="2624134"/>
            <a:ext cx="2085975" cy="3333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A54176-706E-3588-8028-2BB537DD7D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1148" y="2675481"/>
            <a:ext cx="1428750" cy="2857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2C9492-99F2-A9A0-D8B9-B438186CBE66}"/>
              </a:ext>
            </a:extLst>
          </p:cNvPr>
          <p:cNvSpPr txBox="1"/>
          <p:nvPr/>
        </p:nvSpPr>
        <p:spPr>
          <a:xfrm>
            <a:off x="421167" y="3160130"/>
            <a:ext cx="501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(2)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Adversarial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Loss (to improve image quality)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40C18-C2AB-15F4-BF85-5331DDB29E08}"/>
              </a:ext>
            </a:extLst>
          </p:cNvPr>
          <p:cNvSpPr txBox="1"/>
          <p:nvPr/>
        </p:nvSpPr>
        <p:spPr>
          <a:xfrm>
            <a:off x="586165" y="4527903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(D is initialized with the well-trained discriminator)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C50509-2D91-3129-EA09-0DA767DB191D}"/>
              </a:ext>
            </a:extLst>
          </p:cNvPr>
          <p:cNvSpPr txBox="1"/>
          <p:nvPr/>
        </p:nvSpPr>
        <p:spPr>
          <a:xfrm>
            <a:off x="421167" y="4936045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(3)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Alignment Loss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1E74FB-D903-787D-3987-C653B9F91246}"/>
              </a:ext>
            </a:extLst>
          </p:cNvPr>
          <p:cNvSpPr txBox="1"/>
          <p:nvPr/>
        </p:nvSpPr>
        <p:spPr>
          <a:xfrm>
            <a:off x="421167" y="5952494"/>
            <a:ext cx="579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(4)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ECED4"/>
                </a:highlight>
                <a:uLnTx/>
                <a:uFillTx/>
                <a:latin typeface="나눔스퀘어_ac"/>
                <a:ea typeface="나눔스퀘어_ac"/>
                <a:cs typeface="+mn-cs"/>
              </a:rPr>
              <a:t>Overall Loss : weighted summation of (1), (2), (3)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EECED4"/>
              </a:highlight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66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Experiments settings - Datasets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" y="1806575"/>
            <a:ext cx="11115675" cy="4351338"/>
          </a:xfrm>
        </p:spPr>
        <p:txBody>
          <a:bodyPr>
            <a:normAutofit/>
          </a:bodyPr>
          <a:lstStyle/>
          <a:p>
            <a:r>
              <a:rPr lang="en-US" altLang="ko-KR" sz="2400"/>
              <a:t>Human</a:t>
            </a:r>
            <a:r>
              <a:rPr lang="ko-KR" altLang="en-US" sz="2400"/>
              <a:t> </a:t>
            </a:r>
            <a:r>
              <a:rPr lang="en-US" altLang="ko-KR" sz="2400"/>
              <a:t>face</a:t>
            </a:r>
            <a:r>
              <a:rPr lang="ko-KR" altLang="en-US" sz="2400"/>
              <a:t> </a:t>
            </a:r>
            <a:r>
              <a:rPr lang="en-US" altLang="ko-KR" sz="2400"/>
              <a:t>domain</a:t>
            </a:r>
            <a:r>
              <a:rPr lang="ko-KR" altLang="en-US" sz="2400"/>
              <a:t> </a:t>
            </a:r>
            <a:r>
              <a:rPr lang="en-US" altLang="ko-KR" sz="2400">
                <a:sym typeface="Wingdings" panose="05000000000000000000" pitchFamily="2" charset="2"/>
              </a:rPr>
              <a:t></a:t>
            </a:r>
            <a:r>
              <a:rPr lang="ko-KR" altLang="en-US" sz="2400">
                <a:sym typeface="Wingdings" panose="05000000000000000000" pitchFamily="2" charset="2"/>
              </a:rPr>
              <a:t> </a:t>
            </a:r>
            <a:r>
              <a:rPr lang="en-US" altLang="ko-KR" sz="2400">
                <a:sym typeface="Wingdings" panose="05000000000000000000" pitchFamily="2" charset="2"/>
                <a:hlinkClick r:id="rId2"/>
              </a:rPr>
              <a:t>FFHQ</a:t>
            </a:r>
            <a:r>
              <a:rPr lang="en-US" altLang="ko-KR" sz="2400">
                <a:sym typeface="Wingdings" panose="05000000000000000000" pitchFamily="2" charset="2"/>
              </a:rPr>
              <a:t> (training), </a:t>
            </a:r>
            <a:r>
              <a:rPr lang="en-US" altLang="ko-KR" sz="2400" err="1">
                <a:sym typeface="Wingdings" panose="05000000000000000000" pitchFamily="2" charset="2"/>
                <a:hlinkClick r:id="rId3"/>
              </a:rPr>
              <a:t>CelebA</a:t>
            </a:r>
            <a:r>
              <a:rPr lang="en-US" altLang="ko-KR" sz="2400">
                <a:sym typeface="Wingdings" panose="05000000000000000000" pitchFamily="2" charset="2"/>
                <a:hlinkClick r:id="rId3"/>
              </a:rPr>
              <a:t>-HQ</a:t>
            </a:r>
            <a:r>
              <a:rPr lang="en-US" altLang="ko-KR" sz="2400">
                <a:sym typeface="Wingdings" panose="05000000000000000000" pitchFamily="2" charset="2"/>
              </a:rPr>
              <a:t> (evaluation)</a:t>
            </a:r>
          </a:p>
          <a:p>
            <a:r>
              <a:rPr lang="en-US" altLang="ko-KR" sz="2400">
                <a:sym typeface="Wingdings" panose="05000000000000000000" pitchFamily="2" charset="2"/>
              </a:rPr>
              <a:t>Car domain  </a:t>
            </a:r>
            <a:r>
              <a:rPr lang="en-US" altLang="ko-KR" sz="2400">
                <a:sym typeface="Wingdings" panose="05000000000000000000" pitchFamily="2" charset="2"/>
                <a:hlinkClick r:id="rId4"/>
              </a:rPr>
              <a:t>Stanford Cars </a:t>
            </a:r>
            <a:r>
              <a:rPr lang="en-US" altLang="ko-KR" sz="2400">
                <a:sym typeface="Wingdings" panose="05000000000000000000" pitchFamily="2" charset="2"/>
              </a:rPr>
              <a:t>(training, evaluation)</a:t>
            </a:r>
          </a:p>
          <a:p>
            <a:r>
              <a:rPr lang="en-US" altLang="ko-KR" sz="2400">
                <a:sym typeface="Wingdings" panose="05000000000000000000" pitchFamily="2" charset="2"/>
              </a:rPr>
              <a:t>Attribute editing  </a:t>
            </a:r>
            <a:r>
              <a:rPr lang="en-US" altLang="ko-KR" sz="2400" err="1">
                <a:sym typeface="Wingdings" panose="05000000000000000000" pitchFamily="2" charset="2"/>
                <a:hlinkClick r:id="rId5"/>
              </a:rPr>
              <a:t>InterfaceGAN</a:t>
            </a:r>
            <a:r>
              <a:rPr lang="en-US" altLang="ko-KR" sz="2400">
                <a:sym typeface="Wingdings" panose="05000000000000000000" pitchFamily="2" charset="2"/>
              </a:rPr>
              <a:t> (face images), </a:t>
            </a:r>
            <a:r>
              <a:rPr lang="en-US" altLang="ko-KR" sz="2400" err="1">
                <a:sym typeface="Wingdings" panose="05000000000000000000" pitchFamily="2" charset="2"/>
                <a:hlinkClick r:id="rId6"/>
              </a:rPr>
              <a:t>GANSpace</a:t>
            </a:r>
            <a:r>
              <a:rPr lang="en-US" altLang="ko-KR" sz="2400">
                <a:sym typeface="Wingdings" panose="05000000000000000000" pitchFamily="2" charset="2"/>
              </a:rPr>
              <a:t> (car images)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04943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88750-375F-4E69-358E-06F19B37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Abstract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1880F-47F8-D959-13F9-F5B1FD43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84434" cy="4351338"/>
          </a:xfrm>
        </p:spPr>
        <p:txBody>
          <a:bodyPr>
            <a:normAutofit/>
          </a:bodyPr>
          <a:lstStyle/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이미지의 세부 정보가 잘 보존된 속성 편집을 가능하게 하는 새로운 </a:t>
            </a:r>
            <a:r>
              <a:rPr lang="en-US" altLang="ko-KR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High-Fidelity GAN Inversion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(HFGI)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프레임워크를 제시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목표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trade-off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관계에 있는 </a:t>
            </a:r>
            <a:r>
              <a:rPr lang="en-US" altLang="ko-KR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reconstruction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editability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재구성도 뛰어나고 편집성도 뛰어나도록 함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HFGI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encoder-based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방식에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DCI, ADA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추가하여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trade-off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극복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Distortion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Consultation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Inversion(</a:t>
            </a:r>
            <a:r>
              <a:rPr lang="en-US" altLang="ko-KR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DCI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방법 제안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Adaptive Distortion Alignment(</a:t>
            </a:r>
            <a:r>
              <a:rPr lang="en-US" altLang="ko-KR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모듈 제안</a:t>
            </a:r>
            <a:endParaRPr lang="en-US" altLang="ko-KR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EB3D4-EB36-B478-D9A0-C68D147DE606}"/>
              </a:ext>
            </a:extLst>
          </p:cNvPr>
          <p:cNvSpPr txBox="1"/>
          <p:nvPr/>
        </p:nvSpPr>
        <p:spPr>
          <a:xfrm>
            <a:off x="8681167" y="6488668"/>
            <a:ext cx="351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*Fidelity : reconstruction quality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51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Quantitative Evaluation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" y="1890847"/>
            <a:ext cx="11115675" cy="4533840"/>
          </a:xfrm>
        </p:spPr>
        <p:txBody>
          <a:bodyPr>
            <a:normAutofit/>
          </a:bodyPr>
          <a:lstStyle/>
          <a:p>
            <a:r>
              <a:rPr lang="ko-KR" altLang="en-US"/>
              <a:t>비교</a:t>
            </a:r>
            <a:r>
              <a:rPr lang="en-US" altLang="ko-KR"/>
              <a:t> </a:t>
            </a:r>
            <a:r>
              <a:rPr lang="ko-KR" altLang="en-US"/>
              <a:t>대상 </a:t>
            </a:r>
            <a:r>
              <a:rPr lang="en-US" altLang="ko-KR"/>
              <a:t>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/>
              <a:t>Encoder-based</a:t>
            </a:r>
            <a:r>
              <a:rPr lang="ko-KR" altLang="en-US" sz="2000"/>
              <a:t> </a:t>
            </a:r>
            <a:r>
              <a:rPr lang="en-US" altLang="ko-KR" sz="2000"/>
              <a:t>GAN</a:t>
            </a:r>
            <a:r>
              <a:rPr lang="ko-KR" altLang="en-US" sz="2000"/>
              <a:t> </a:t>
            </a:r>
            <a:r>
              <a:rPr lang="en-US" altLang="ko-KR" sz="2000"/>
              <a:t>inversion</a:t>
            </a:r>
            <a:r>
              <a:rPr lang="ko-KR" altLang="en-US" sz="2000"/>
              <a:t> </a:t>
            </a:r>
            <a:r>
              <a:rPr lang="en-US" altLang="ko-KR" sz="2000"/>
              <a:t>approaches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err="1">
                <a:sym typeface="Wingdings" panose="05000000000000000000" pitchFamily="2" charset="2"/>
                <a:hlinkClick r:id="rId2"/>
              </a:rPr>
              <a:t>pSp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>
                <a:sym typeface="Wingdings" panose="05000000000000000000" pitchFamily="2" charset="2"/>
                <a:hlinkClick r:id="rId3"/>
              </a:rPr>
              <a:t>e4e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en-US" altLang="ko-KR">
                <a:sym typeface="Wingdings" panose="05000000000000000000" pitchFamily="2" charset="2"/>
                <a:hlinkClick r:id="rId4"/>
              </a:rPr>
              <a:t>Restyle</a:t>
            </a:r>
            <a:r>
              <a:rPr lang="en-US" altLang="ko-KR">
                <a:sym typeface="Wingdings" panose="05000000000000000000" pitchFamily="2" charset="2"/>
              </a:rPr>
              <a:t> (</a:t>
            </a:r>
            <a:r>
              <a:rPr lang="en-US" altLang="ko-KR" err="1">
                <a:sym typeface="Wingdings" panose="05000000000000000000" pitchFamily="2" charset="2"/>
              </a:rPr>
              <a:t>pSp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and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e4e as backbones)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/>
              <a:t>Optimization-based approaches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>
                <a:hlinkClick r:id="rId5"/>
              </a:rPr>
              <a:t>I2S</a:t>
            </a:r>
            <a:r>
              <a:rPr lang="en-US" altLang="ko-KR"/>
              <a:t>, </a:t>
            </a:r>
            <a:r>
              <a:rPr lang="en-US" altLang="ko-KR">
                <a:hlinkClick r:id="rId6"/>
              </a:rPr>
              <a:t>PTI</a:t>
            </a:r>
            <a:endParaRPr lang="en-US" altLang="ko-KR"/>
          </a:p>
          <a:p>
            <a:r>
              <a:rPr lang="ko-KR" altLang="en-US"/>
              <a:t>실험 </a:t>
            </a:r>
            <a:r>
              <a:rPr lang="en-US" altLang="ko-KR"/>
              <a:t>: </a:t>
            </a:r>
            <a:r>
              <a:rPr lang="en-US" altLang="ko-KR" err="1"/>
              <a:t>CelebA</a:t>
            </a:r>
            <a:r>
              <a:rPr lang="en-US" altLang="ko-KR"/>
              <a:t>-HQ</a:t>
            </a:r>
            <a:r>
              <a:rPr lang="ko-KR" altLang="en-US"/>
              <a:t>로부터 </a:t>
            </a:r>
            <a:r>
              <a:rPr lang="en-US" altLang="ko-KR"/>
              <a:t>1500</a:t>
            </a:r>
            <a:r>
              <a:rPr lang="ko-KR" altLang="en-US"/>
              <a:t>개의 이미지에서 계산됨</a:t>
            </a:r>
            <a:endParaRPr lang="en-US" altLang="ko-KR"/>
          </a:p>
          <a:p>
            <a:r>
              <a:rPr lang="ko-KR" altLang="en-US"/>
              <a:t>결과 </a:t>
            </a:r>
            <a:r>
              <a:rPr lang="en-US" altLang="ko-KR"/>
              <a:t>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/>
              <a:t>Encoder-based</a:t>
            </a:r>
            <a:r>
              <a:rPr lang="ko-KR" altLang="en-US" sz="2000"/>
              <a:t> 보다 재구성 능력이 뛰어나다</a:t>
            </a:r>
            <a:r>
              <a:rPr lang="en-US" altLang="ko-KR" sz="200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/>
              <a:t>Optimization-based</a:t>
            </a:r>
            <a:r>
              <a:rPr lang="ko-KR" altLang="en-US" sz="2000"/>
              <a:t>보다 추론이 빠르다</a:t>
            </a:r>
            <a:r>
              <a:rPr lang="en-US" altLang="ko-KR" sz="200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8370AA-6BC7-F8C5-7298-81F36CFC3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990" y="4073495"/>
            <a:ext cx="4854384" cy="2377826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9328268C-CDF3-5D69-72E8-A42F92C5A3CF}"/>
              </a:ext>
            </a:extLst>
          </p:cNvPr>
          <p:cNvSpPr/>
          <p:nvPr/>
        </p:nvSpPr>
        <p:spPr>
          <a:xfrm>
            <a:off x="6908991" y="4425351"/>
            <a:ext cx="785772" cy="474453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A60A1277-0FAC-ADBD-B3D5-5DD5811828D4}"/>
              </a:ext>
            </a:extLst>
          </p:cNvPr>
          <p:cNvSpPr/>
          <p:nvPr/>
        </p:nvSpPr>
        <p:spPr>
          <a:xfrm>
            <a:off x="6908991" y="5900468"/>
            <a:ext cx="785772" cy="258174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E006038-1833-0615-B71C-D25E976057C8}"/>
              </a:ext>
            </a:extLst>
          </p:cNvPr>
          <p:cNvSpPr/>
          <p:nvPr/>
        </p:nvSpPr>
        <p:spPr>
          <a:xfrm>
            <a:off x="11162581" y="4166559"/>
            <a:ext cx="600793" cy="733245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F37218F5-F2E6-787E-ED29-57948FBD8538}"/>
              </a:ext>
            </a:extLst>
          </p:cNvPr>
          <p:cNvSpPr/>
          <p:nvPr/>
        </p:nvSpPr>
        <p:spPr>
          <a:xfrm>
            <a:off x="11162582" y="5900467"/>
            <a:ext cx="600792" cy="239683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A1B81CA-280A-A794-720E-C2B8473ED4D1}"/>
              </a:ext>
            </a:extLst>
          </p:cNvPr>
          <p:cNvSpPr/>
          <p:nvPr/>
        </p:nvSpPr>
        <p:spPr>
          <a:xfrm>
            <a:off x="1395070" y="4641011"/>
            <a:ext cx="4308225" cy="318609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33DC5A81-2801-0A49-C7E5-CB98AAC51252}"/>
              </a:ext>
            </a:extLst>
          </p:cNvPr>
          <p:cNvSpPr/>
          <p:nvPr/>
        </p:nvSpPr>
        <p:spPr>
          <a:xfrm>
            <a:off x="1395071" y="4322402"/>
            <a:ext cx="4854384" cy="318609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7E475EA6-33E1-68EC-39E1-70EDD7B356BF}"/>
              </a:ext>
            </a:extLst>
          </p:cNvPr>
          <p:cNvSpPr/>
          <p:nvPr/>
        </p:nvSpPr>
        <p:spPr>
          <a:xfrm>
            <a:off x="6908990" y="4899804"/>
            <a:ext cx="1199839" cy="1000663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4B4444EA-026D-CCEB-C4ED-B1903F2D430F}"/>
              </a:ext>
            </a:extLst>
          </p:cNvPr>
          <p:cNvSpPr/>
          <p:nvPr/>
        </p:nvSpPr>
        <p:spPr>
          <a:xfrm>
            <a:off x="8136343" y="4899804"/>
            <a:ext cx="3026237" cy="1000663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07912F0-C00E-FF5A-871F-271BAA91A283}"/>
              </a:ext>
            </a:extLst>
          </p:cNvPr>
          <p:cNvSpPr/>
          <p:nvPr/>
        </p:nvSpPr>
        <p:spPr>
          <a:xfrm>
            <a:off x="8136343" y="5900467"/>
            <a:ext cx="3026237" cy="258175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59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7181850" cy="1047750"/>
          </a:xfrm>
        </p:spPr>
        <p:txBody>
          <a:bodyPr/>
          <a:lstStyle/>
          <a:p>
            <a:r>
              <a:rPr lang="ko-KR" altLang="en-US"/>
              <a:t>이미지 합성 분야에서 쓰이는 평가 지표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" y="1212849"/>
            <a:ext cx="11115675" cy="5578475"/>
          </a:xfrm>
        </p:spPr>
        <p:txBody>
          <a:bodyPr>
            <a:normAutofit/>
          </a:bodyPr>
          <a:lstStyle/>
          <a:p>
            <a:r>
              <a:rPr lang="en-US" altLang="ko-KR"/>
              <a:t>MAE (Mean Absolute Error) : </a:t>
            </a:r>
            <a:r>
              <a:rPr lang="ko-KR" altLang="en-US"/>
              <a:t>평균 절대 오차</a:t>
            </a:r>
            <a:endParaRPr lang="en-US" altLang="ko-KR"/>
          </a:p>
          <a:p>
            <a:pPr lvl="1"/>
            <a:r>
              <a:rPr lang="ko-KR" altLang="en-US"/>
              <a:t>손실함수가 오차와 비례하여 일정하게 증가하는 특징</a:t>
            </a:r>
            <a:endParaRPr lang="en-US" altLang="ko-KR"/>
          </a:p>
          <a:p>
            <a:pPr lvl="1"/>
            <a:r>
              <a:rPr lang="en-US" altLang="ko-KR"/>
              <a:t>MAE </a:t>
            </a:r>
            <a:r>
              <a:rPr lang="ko-KR" altLang="en-US"/>
              <a:t>값이 작을수록 좋다</a:t>
            </a:r>
            <a:r>
              <a:rPr lang="en-US" altLang="ko-KR"/>
              <a:t>.</a:t>
            </a:r>
          </a:p>
          <a:p>
            <a:r>
              <a:rPr lang="en-US" altLang="ko-KR">
                <a:hlinkClick r:id="rId3"/>
              </a:rPr>
              <a:t>SSIM</a:t>
            </a:r>
            <a:r>
              <a:rPr lang="en-US" altLang="ko-KR"/>
              <a:t> (Structural Similarity Index Map)</a:t>
            </a:r>
          </a:p>
          <a:p>
            <a:pPr lvl="1"/>
            <a:r>
              <a:rPr lang="en-US" altLang="ko-KR"/>
              <a:t>Luminance(</a:t>
            </a:r>
            <a:r>
              <a:rPr lang="ko-KR" altLang="en-US"/>
              <a:t>휘도</a:t>
            </a:r>
            <a:r>
              <a:rPr lang="en-US" altLang="ko-KR"/>
              <a:t>), Contrast(</a:t>
            </a:r>
            <a:r>
              <a:rPr lang="ko-KR" altLang="en-US"/>
              <a:t>대비</a:t>
            </a:r>
            <a:r>
              <a:rPr lang="en-US" altLang="ko-KR"/>
              <a:t>), Structural(</a:t>
            </a:r>
            <a:r>
              <a:rPr lang="ko-KR" altLang="en-US"/>
              <a:t>구조</a:t>
            </a:r>
            <a:r>
              <a:rPr lang="en-US" altLang="ko-KR"/>
              <a:t>) 3</a:t>
            </a:r>
            <a:r>
              <a:rPr lang="ko-KR" altLang="en-US"/>
              <a:t>가지 측면에서 이미지 품질 평가</a:t>
            </a:r>
            <a:endParaRPr lang="en-US" altLang="ko-KR"/>
          </a:p>
          <a:p>
            <a:pPr lvl="1"/>
            <a:r>
              <a:rPr lang="en-US" altLang="ko-KR"/>
              <a:t>SSIM </a:t>
            </a:r>
            <a:r>
              <a:rPr lang="ko-KR" altLang="en-US"/>
              <a:t>값이 높을수록 좋다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휘도는 빛의 밝기</a:t>
            </a:r>
            <a:r>
              <a:rPr lang="en-US" altLang="ko-KR"/>
              <a:t>, </a:t>
            </a:r>
            <a:r>
              <a:rPr lang="ko-KR" altLang="en-US"/>
              <a:t>대비는 밝기 차이</a:t>
            </a:r>
            <a:r>
              <a:rPr lang="en-US" altLang="ko-KR"/>
              <a:t>, </a:t>
            </a:r>
            <a:r>
              <a:rPr lang="ko-KR" altLang="en-US"/>
              <a:t>구조는 비교하는 두 이미지의 같은 픽셀 위치에서의 상관관계</a:t>
            </a:r>
            <a:endParaRPr lang="en-US" altLang="ko-KR"/>
          </a:p>
          <a:p>
            <a:pPr lvl="1"/>
            <a:r>
              <a:rPr lang="ko-KR" altLang="en-US"/>
              <a:t>원본 이미지를 </a:t>
            </a:r>
            <a:r>
              <a:rPr lang="en-US" altLang="ko-KR"/>
              <a:t>X, </a:t>
            </a:r>
            <a:r>
              <a:rPr lang="ko-KR" altLang="en-US"/>
              <a:t>변형된 이미지를 </a:t>
            </a:r>
            <a:r>
              <a:rPr lang="en-US" altLang="ko-KR"/>
              <a:t>Y</a:t>
            </a:r>
            <a:r>
              <a:rPr lang="ko-KR" altLang="en-US"/>
              <a:t>로 뒀을 때</a:t>
            </a:r>
            <a:r>
              <a:rPr lang="en-US" altLang="ko-KR"/>
              <a:t>, 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</a:t>
            </a:r>
            <a:r>
              <a:rPr lang="en-US" altLang="ko-KR"/>
              <a:t>RGB </a:t>
            </a:r>
            <a:r>
              <a:rPr lang="ko-KR" altLang="en-US"/>
              <a:t>평균값이 차이가 크면 </a:t>
            </a:r>
            <a:r>
              <a:rPr lang="en-US" altLang="ko-KR"/>
              <a:t>L</a:t>
            </a:r>
            <a:r>
              <a:rPr lang="ko-KR" altLang="en-US"/>
              <a:t>감소</a:t>
            </a:r>
            <a:r>
              <a:rPr lang="en-US" altLang="ko-KR"/>
              <a:t>, 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표준편차의 차이가 크면 </a:t>
            </a:r>
            <a:r>
              <a:rPr lang="en-US" altLang="ko-KR"/>
              <a:t>C </a:t>
            </a:r>
            <a:r>
              <a:rPr lang="ko-KR" altLang="en-US"/>
              <a:t>감소</a:t>
            </a:r>
            <a:r>
              <a:rPr lang="en-US" altLang="ko-KR"/>
              <a:t>, 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픽셀 위치에서 평균과의 편차가 반대 방향이면 </a:t>
            </a:r>
            <a:r>
              <a:rPr lang="en-US" altLang="ko-KR"/>
              <a:t>S</a:t>
            </a:r>
            <a:r>
              <a:rPr lang="ko-KR" altLang="en-US"/>
              <a:t>감소</a:t>
            </a:r>
            <a:endParaRPr lang="en-US" altLang="ko-KR"/>
          </a:p>
          <a:p>
            <a:pPr lvl="1"/>
            <a:r>
              <a:rPr lang="ko-KR" altLang="en-US"/>
              <a:t>단점 </a:t>
            </a:r>
            <a:r>
              <a:rPr lang="en-US" altLang="ko-KR"/>
              <a:t>: </a:t>
            </a:r>
            <a:r>
              <a:rPr lang="ko-KR" altLang="en-US" err="1"/>
              <a:t>블러</a:t>
            </a:r>
            <a:r>
              <a:rPr lang="ko-KR" altLang="en-US"/>
              <a:t> 처리가 되면 값의 분포가 비슷하기 때문에 </a:t>
            </a:r>
            <a:r>
              <a:rPr lang="en-US" altLang="ko-KR"/>
              <a:t>SSIM</a:t>
            </a:r>
            <a:r>
              <a:rPr lang="ko-KR" altLang="en-US"/>
              <a:t>이 높아진다</a:t>
            </a:r>
            <a:r>
              <a:rPr lang="en-US" altLang="ko-KR"/>
              <a:t>. (</a:t>
            </a:r>
            <a:r>
              <a:rPr lang="ko-KR" altLang="en-US"/>
              <a:t>선명도 평가 불가능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4"/>
              </a:rPr>
              <a:t>LPIPS</a:t>
            </a:r>
            <a:r>
              <a:rPr lang="en-US" altLang="ko-KR"/>
              <a:t> (Learned Perceptual Image Patch Similarity)</a:t>
            </a:r>
          </a:p>
          <a:p>
            <a:pPr lvl="1"/>
            <a:r>
              <a:rPr lang="en-US" altLang="ko-KR"/>
              <a:t>Classification Task</a:t>
            </a:r>
            <a:r>
              <a:rPr lang="ko-KR" altLang="en-US"/>
              <a:t>를 </a:t>
            </a:r>
            <a:r>
              <a:rPr lang="en-US" altLang="ko-KR"/>
              <a:t>Supervised, Self-supervised, Unsupervised </a:t>
            </a:r>
            <a:r>
              <a:rPr lang="ko-KR" altLang="en-US"/>
              <a:t>딥러닝 모델로 학습하고 비교할 </a:t>
            </a:r>
            <a:r>
              <a:rPr lang="en-US" altLang="ko-KR"/>
              <a:t>2</a:t>
            </a:r>
            <a:r>
              <a:rPr lang="ko-KR" altLang="en-US"/>
              <a:t>개의 이미지를 각각 학습된 네트워크를 사용하여 </a:t>
            </a:r>
            <a:r>
              <a:rPr lang="en-US" altLang="ko-KR"/>
              <a:t>deep feature</a:t>
            </a:r>
            <a:r>
              <a:rPr lang="ko-KR" altLang="en-US"/>
              <a:t>를 추출하고 이를 비교하여 유사도 평가한다</a:t>
            </a:r>
            <a:r>
              <a:rPr lang="en-US" altLang="ko-KR"/>
              <a:t>. CNN</a:t>
            </a:r>
            <a:r>
              <a:rPr lang="ko-KR" altLang="en-US"/>
              <a:t>의 </a:t>
            </a:r>
            <a:r>
              <a:rPr lang="en-US" altLang="ko-KR"/>
              <a:t>feature vector</a:t>
            </a:r>
            <a:r>
              <a:rPr lang="ko-KR" altLang="en-US"/>
              <a:t>을 비교하기 때문에 </a:t>
            </a:r>
            <a:r>
              <a:rPr lang="en-US" altLang="ko-KR"/>
              <a:t>L2, SSIM </a:t>
            </a:r>
            <a:r>
              <a:rPr lang="ko-KR" altLang="en-US"/>
              <a:t>등 보다는 성능이 좋다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LPIPS </a:t>
            </a:r>
            <a:r>
              <a:rPr lang="ko-KR" altLang="en-US"/>
              <a:t>값이 낮을수록 좋다</a:t>
            </a:r>
            <a:r>
              <a:rPr lang="en-US" altLang="ko-KR"/>
              <a:t>. (perceptually similar)</a:t>
            </a:r>
          </a:p>
        </p:txBody>
      </p:sp>
    </p:spTree>
    <p:extLst>
      <p:ext uri="{BB962C8B-B14F-4D97-AF65-F5344CB8AC3E}">
        <p14:creationId xmlns:p14="http://schemas.microsoft.com/office/powerpoint/2010/main" val="579989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7181850" cy="1047750"/>
          </a:xfrm>
        </p:spPr>
        <p:txBody>
          <a:bodyPr/>
          <a:lstStyle/>
          <a:p>
            <a:r>
              <a:rPr lang="ko-KR" altLang="en-US"/>
              <a:t>이미지 합성 분야에서 쓰이는 평가 지표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" y="1212849"/>
            <a:ext cx="11115675" cy="5578475"/>
          </a:xfrm>
        </p:spPr>
        <p:txBody>
          <a:bodyPr>
            <a:normAutofit/>
          </a:bodyPr>
          <a:lstStyle/>
          <a:p>
            <a:r>
              <a:rPr lang="en-US" altLang="ko-KR"/>
              <a:t>MAE (Mean Absolute Error) : </a:t>
            </a:r>
            <a:r>
              <a:rPr lang="ko-KR" altLang="en-US"/>
              <a:t>평균 절대 오차</a:t>
            </a:r>
            <a:endParaRPr lang="en-US" altLang="ko-KR"/>
          </a:p>
          <a:p>
            <a:pPr lvl="1"/>
            <a:r>
              <a:rPr lang="ko-KR" altLang="en-US"/>
              <a:t>손실함수가 오차와 비례하여 일정하게 증가하는 특징</a:t>
            </a:r>
            <a:endParaRPr lang="en-US" altLang="ko-KR"/>
          </a:p>
          <a:p>
            <a:pPr lvl="1"/>
            <a:r>
              <a:rPr lang="en-US" altLang="ko-KR"/>
              <a:t>MAE </a:t>
            </a:r>
            <a:r>
              <a:rPr lang="ko-KR" altLang="en-US"/>
              <a:t>값이 작을수록 좋다</a:t>
            </a:r>
            <a:r>
              <a:rPr lang="en-US" altLang="ko-KR"/>
              <a:t>.</a:t>
            </a:r>
          </a:p>
          <a:p>
            <a:r>
              <a:rPr lang="en-US" altLang="ko-KR">
                <a:hlinkClick r:id="rId3"/>
              </a:rPr>
              <a:t>SSIM</a:t>
            </a:r>
            <a:r>
              <a:rPr lang="en-US" altLang="ko-KR"/>
              <a:t> (Structural Similarity Index Map)</a:t>
            </a:r>
          </a:p>
          <a:p>
            <a:pPr lvl="1"/>
            <a:r>
              <a:rPr lang="en-US" altLang="ko-KR"/>
              <a:t>Luminance(</a:t>
            </a:r>
            <a:r>
              <a:rPr lang="ko-KR" altLang="en-US"/>
              <a:t>휘도</a:t>
            </a:r>
            <a:r>
              <a:rPr lang="en-US" altLang="ko-KR"/>
              <a:t>), Contrast(</a:t>
            </a:r>
            <a:r>
              <a:rPr lang="ko-KR" altLang="en-US"/>
              <a:t>대비</a:t>
            </a:r>
            <a:r>
              <a:rPr lang="en-US" altLang="ko-KR"/>
              <a:t>), Structural(</a:t>
            </a:r>
            <a:r>
              <a:rPr lang="ko-KR" altLang="en-US"/>
              <a:t>구조</a:t>
            </a:r>
            <a:r>
              <a:rPr lang="en-US" altLang="ko-KR"/>
              <a:t>) 3</a:t>
            </a:r>
            <a:r>
              <a:rPr lang="ko-KR" altLang="en-US"/>
              <a:t>가지 측면에서 이미지 품질 평가</a:t>
            </a:r>
            <a:endParaRPr lang="en-US" altLang="ko-KR"/>
          </a:p>
          <a:p>
            <a:pPr lvl="1"/>
            <a:r>
              <a:rPr lang="en-US" altLang="ko-KR"/>
              <a:t>SSIM </a:t>
            </a:r>
            <a:r>
              <a:rPr lang="ko-KR" altLang="en-US"/>
              <a:t>값이 높을수록 좋다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휘도는 빛의 밝기</a:t>
            </a:r>
            <a:r>
              <a:rPr lang="en-US" altLang="ko-KR"/>
              <a:t>, </a:t>
            </a:r>
            <a:r>
              <a:rPr lang="ko-KR" altLang="en-US"/>
              <a:t>대비는 밝기 차이</a:t>
            </a:r>
            <a:r>
              <a:rPr lang="en-US" altLang="ko-KR"/>
              <a:t>, </a:t>
            </a:r>
            <a:r>
              <a:rPr lang="ko-KR" altLang="en-US"/>
              <a:t>구조는 비교하는 두 이미지의 같은 픽셀 위치에서의 상관관계</a:t>
            </a:r>
            <a:endParaRPr lang="en-US" altLang="ko-KR"/>
          </a:p>
          <a:p>
            <a:pPr lvl="1"/>
            <a:r>
              <a:rPr lang="ko-KR" altLang="en-US"/>
              <a:t>원본 이미지를 </a:t>
            </a:r>
            <a:r>
              <a:rPr lang="en-US" altLang="ko-KR"/>
              <a:t>X, </a:t>
            </a:r>
            <a:r>
              <a:rPr lang="ko-KR" altLang="en-US"/>
              <a:t>변형된 이미지를 </a:t>
            </a:r>
            <a:r>
              <a:rPr lang="en-US" altLang="ko-KR"/>
              <a:t>Y</a:t>
            </a:r>
            <a:r>
              <a:rPr lang="ko-KR" altLang="en-US"/>
              <a:t>로 뒀을 때</a:t>
            </a:r>
            <a:r>
              <a:rPr lang="en-US" altLang="ko-KR"/>
              <a:t>, 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</a:t>
            </a:r>
            <a:r>
              <a:rPr lang="en-US" altLang="ko-KR"/>
              <a:t>RGB </a:t>
            </a:r>
            <a:r>
              <a:rPr lang="ko-KR" altLang="en-US"/>
              <a:t>평균값이 차이가 크면 </a:t>
            </a:r>
            <a:r>
              <a:rPr lang="en-US" altLang="ko-KR"/>
              <a:t>L</a:t>
            </a:r>
            <a:r>
              <a:rPr lang="ko-KR" altLang="en-US"/>
              <a:t>감소</a:t>
            </a:r>
            <a:r>
              <a:rPr lang="en-US" altLang="ko-KR"/>
              <a:t>, 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표준편차의 차이가 크면 </a:t>
            </a:r>
            <a:r>
              <a:rPr lang="en-US" altLang="ko-KR"/>
              <a:t>C </a:t>
            </a:r>
            <a:r>
              <a:rPr lang="ko-KR" altLang="en-US"/>
              <a:t>감소</a:t>
            </a:r>
            <a:r>
              <a:rPr lang="en-US" altLang="ko-KR"/>
              <a:t>, 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픽셀 위치에서 평균과의 편차가 반대 방향이면 </a:t>
            </a:r>
            <a:r>
              <a:rPr lang="en-US" altLang="ko-KR"/>
              <a:t>S</a:t>
            </a:r>
            <a:r>
              <a:rPr lang="ko-KR" altLang="en-US"/>
              <a:t>감소</a:t>
            </a:r>
            <a:endParaRPr lang="en-US" altLang="ko-KR"/>
          </a:p>
          <a:p>
            <a:pPr lvl="1"/>
            <a:r>
              <a:rPr lang="ko-KR" altLang="en-US"/>
              <a:t>단점 </a:t>
            </a:r>
            <a:r>
              <a:rPr lang="en-US" altLang="ko-KR"/>
              <a:t>: </a:t>
            </a:r>
            <a:r>
              <a:rPr lang="ko-KR" altLang="en-US" err="1"/>
              <a:t>블러</a:t>
            </a:r>
            <a:r>
              <a:rPr lang="ko-KR" altLang="en-US"/>
              <a:t> 처리가 되면 값의 분포가 비슷하기 때문에 </a:t>
            </a:r>
            <a:r>
              <a:rPr lang="en-US" altLang="ko-KR"/>
              <a:t>SSIM</a:t>
            </a:r>
            <a:r>
              <a:rPr lang="ko-KR" altLang="en-US"/>
              <a:t>이 높아진다</a:t>
            </a:r>
            <a:r>
              <a:rPr lang="en-US" altLang="ko-KR"/>
              <a:t>. (</a:t>
            </a:r>
            <a:r>
              <a:rPr lang="ko-KR" altLang="en-US"/>
              <a:t>선명도 평가 불가능</a:t>
            </a:r>
            <a:r>
              <a:rPr lang="en-US" altLang="ko-KR"/>
              <a:t>)</a:t>
            </a:r>
          </a:p>
          <a:p>
            <a:r>
              <a:rPr lang="en-US" altLang="ko-KR">
                <a:hlinkClick r:id="rId4"/>
              </a:rPr>
              <a:t>LPIPS</a:t>
            </a:r>
            <a:r>
              <a:rPr lang="en-US" altLang="ko-KR"/>
              <a:t> (Learned Perceptual Image Patch Similarity)</a:t>
            </a:r>
          </a:p>
          <a:p>
            <a:pPr lvl="1"/>
            <a:r>
              <a:rPr lang="en-US" altLang="ko-KR"/>
              <a:t>Classification Task</a:t>
            </a:r>
            <a:r>
              <a:rPr lang="ko-KR" altLang="en-US"/>
              <a:t>를 </a:t>
            </a:r>
            <a:r>
              <a:rPr lang="en-US" altLang="ko-KR"/>
              <a:t>Supervised, Self-supervised, Unsupervised </a:t>
            </a:r>
            <a:r>
              <a:rPr lang="ko-KR" altLang="en-US"/>
              <a:t>딥러닝 모델로 학습하고 비교할 </a:t>
            </a:r>
            <a:r>
              <a:rPr lang="en-US" altLang="ko-KR"/>
              <a:t>2</a:t>
            </a:r>
            <a:r>
              <a:rPr lang="ko-KR" altLang="en-US"/>
              <a:t>개의 이미지를 각각 학습된 네트워크를 사용하여 </a:t>
            </a:r>
            <a:r>
              <a:rPr lang="en-US" altLang="ko-KR"/>
              <a:t>deep feature</a:t>
            </a:r>
            <a:r>
              <a:rPr lang="ko-KR" altLang="en-US"/>
              <a:t>를 추출하고 이를 비교하여 유사도 평가한다</a:t>
            </a:r>
            <a:r>
              <a:rPr lang="en-US" altLang="ko-KR"/>
              <a:t>. CNN</a:t>
            </a:r>
            <a:r>
              <a:rPr lang="ko-KR" altLang="en-US"/>
              <a:t>의 </a:t>
            </a:r>
            <a:r>
              <a:rPr lang="en-US" altLang="ko-KR"/>
              <a:t>feature vector</a:t>
            </a:r>
            <a:r>
              <a:rPr lang="ko-KR" altLang="en-US"/>
              <a:t>을 비교하기 때문에 </a:t>
            </a:r>
            <a:r>
              <a:rPr lang="en-US" altLang="ko-KR"/>
              <a:t>L2, SSIM </a:t>
            </a:r>
            <a:r>
              <a:rPr lang="ko-KR" altLang="en-US"/>
              <a:t>등 보다는 성능이 좋다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LPIPS </a:t>
            </a:r>
            <a:r>
              <a:rPr lang="ko-KR" altLang="en-US"/>
              <a:t>값이 낮을수록 좋다</a:t>
            </a:r>
            <a:r>
              <a:rPr lang="en-US" altLang="ko-KR"/>
              <a:t>. (perceptually similar)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57CB24-8D1D-7D08-277B-DF39F0E1A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169" y="501648"/>
            <a:ext cx="1947336" cy="711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91782-3954-AB98-021A-2ED2AB1BA11D}"/>
                  </a:ext>
                </a:extLst>
              </p:cNvPr>
              <p:cNvSpPr txBox="1"/>
              <p:nvPr/>
            </p:nvSpPr>
            <p:spPr>
              <a:xfrm>
                <a:off x="8115299" y="1212849"/>
                <a:ext cx="326707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𝐸</m:t>
                    </m:r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: 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손실 함수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번째 학습 데이터의 정답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ko-K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번째 학습 데이터로 예측한 값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91782-3954-AB98-021A-2ED2AB1BA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299" y="1212849"/>
                <a:ext cx="3267076" cy="923330"/>
              </a:xfrm>
              <a:prstGeom prst="rect">
                <a:avLst/>
              </a:prstGeom>
              <a:blipFill>
                <a:blip r:embed="rId6"/>
                <a:stretch>
                  <a:fillRect t="-3311" b="-105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2C93D17-DEE7-BBF9-EA06-041337EA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1270373"/>
            <a:ext cx="4440791" cy="6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0909B38F-C8F9-2F63-3400-9BCFEA90D94D}"/>
              </a:ext>
            </a:extLst>
          </p:cNvPr>
          <p:cNvSpPr/>
          <p:nvPr/>
        </p:nvSpPr>
        <p:spPr>
          <a:xfrm>
            <a:off x="7910171" y="291500"/>
            <a:ext cx="3548404" cy="1924607"/>
          </a:xfrm>
          <a:prstGeom prst="frame">
            <a:avLst>
              <a:gd name="adj1" fmla="val 12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26ACDB58-4761-36B5-0CC1-3CA576DDA5A5}"/>
              </a:ext>
            </a:extLst>
          </p:cNvPr>
          <p:cNvSpPr/>
          <p:nvPr/>
        </p:nvSpPr>
        <p:spPr>
          <a:xfrm>
            <a:off x="809625" y="1212849"/>
            <a:ext cx="4857750" cy="320676"/>
          </a:xfrm>
          <a:prstGeom prst="frame">
            <a:avLst>
              <a:gd name="adj1" fmla="val 12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DFC241AB-AFCD-D3ED-2E17-91D1B8BC094E}"/>
              </a:ext>
            </a:extLst>
          </p:cNvPr>
          <p:cNvSpPr/>
          <p:nvPr/>
        </p:nvSpPr>
        <p:spPr>
          <a:xfrm>
            <a:off x="809625" y="2294536"/>
            <a:ext cx="4429125" cy="320676"/>
          </a:xfrm>
          <a:prstGeom prst="frame">
            <a:avLst>
              <a:gd name="adj1" fmla="val 12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DD31E062-44E5-25EC-5C6F-F526005379FB}"/>
              </a:ext>
            </a:extLst>
          </p:cNvPr>
          <p:cNvSpPr/>
          <p:nvPr/>
        </p:nvSpPr>
        <p:spPr>
          <a:xfrm>
            <a:off x="7334250" y="1270373"/>
            <a:ext cx="4440790" cy="506713"/>
          </a:xfrm>
          <a:prstGeom prst="frame">
            <a:avLst>
              <a:gd name="adj1" fmla="val 12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DAE28B6-4F23-1041-C03A-9DED759EC821}"/>
              </a:ext>
            </a:extLst>
          </p:cNvPr>
          <p:cNvSpPr/>
          <p:nvPr/>
        </p:nvSpPr>
        <p:spPr>
          <a:xfrm>
            <a:off x="809625" y="4675786"/>
            <a:ext cx="5800725" cy="320676"/>
          </a:xfrm>
          <a:prstGeom prst="frame">
            <a:avLst>
              <a:gd name="adj1" fmla="val 12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4B7F61-025C-AC22-B966-C5E88B364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48" y="998006"/>
            <a:ext cx="4972050" cy="1071037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4CD4A0E9-012B-A936-7DCD-446E75614283}"/>
              </a:ext>
            </a:extLst>
          </p:cNvPr>
          <p:cNvSpPr/>
          <p:nvPr/>
        </p:nvSpPr>
        <p:spPr>
          <a:xfrm>
            <a:off x="7143748" y="1095140"/>
            <a:ext cx="4831317" cy="816945"/>
          </a:xfrm>
          <a:prstGeom prst="frame">
            <a:avLst>
              <a:gd name="adj1" fmla="val 12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59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5A3B2BB-57D0-82D8-5C08-AA6105BC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72" y="1025865"/>
            <a:ext cx="10407902" cy="11864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54BC66C-DF05-8CE7-51BD-B22CCCA4C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71" y="2167083"/>
            <a:ext cx="10399173" cy="11864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9C1EEF7-9FC5-92EA-FDEB-30871F4B6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59" y="4244610"/>
            <a:ext cx="10444115" cy="11507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02E4B4-F55C-4799-58B3-9426555F32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08"/>
          <a:stretch/>
        </p:blipFill>
        <p:spPr>
          <a:xfrm>
            <a:off x="981359" y="3354654"/>
            <a:ext cx="10435385" cy="8863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0124A5-612D-29C4-A66A-1287BE4DC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09" y="5421484"/>
            <a:ext cx="10444115" cy="723672"/>
          </a:xfrm>
          <a:prstGeom prst="rect">
            <a:avLst/>
          </a:prstGeom>
        </p:spPr>
      </p:pic>
      <p:sp>
        <p:nvSpPr>
          <p:cNvPr id="33" name="액자 32">
            <a:extLst>
              <a:ext uri="{FF2B5EF4-FFF2-40B4-BE49-F238E27FC236}">
                <a16:creationId xmlns:a16="http://schemas.microsoft.com/office/drawing/2014/main" id="{A86C2C8F-112D-D2B0-2FB3-57B6C4A2BEA5}"/>
              </a:ext>
            </a:extLst>
          </p:cNvPr>
          <p:cNvSpPr/>
          <p:nvPr/>
        </p:nvSpPr>
        <p:spPr>
          <a:xfrm>
            <a:off x="5721789" y="1022241"/>
            <a:ext cx="1152243" cy="4681439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4" name="액자 33">
            <a:extLst>
              <a:ext uri="{FF2B5EF4-FFF2-40B4-BE49-F238E27FC236}">
                <a16:creationId xmlns:a16="http://schemas.microsoft.com/office/drawing/2014/main" id="{744044E6-1EA3-2C51-D453-D13E874228E1}"/>
              </a:ext>
            </a:extLst>
          </p:cNvPr>
          <p:cNvSpPr/>
          <p:nvPr/>
        </p:nvSpPr>
        <p:spPr>
          <a:xfrm>
            <a:off x="10238239" y="1022241"/>
            <a:ext cx="1152243" cy="4681439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AA856B2-60C4-F10D-4597-BA90C8706208}"/>
              </a:ext>
            </a:extLst>
          </p:cNvPr>
          <p:cNvSpPr/>
          <p:nvPr/>
        </p:nvSpPr>
        <p:spPr>
          <a:xfrm>
            <a:off x="10022183" y="960979"/>
            <a:ext cx="1584357" cy="2708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backgrounds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F2A59B-1512-5C39-1143-5D73FE0B28C9}"/>
              </a:ext>
            </a:extLst>
          </p:cNvPr>
          <p:cNvSpPr/>
          <p:nvPr/>
        </p:nvSpPr>
        <p:spPr>
          <a:xfrm>
            <a:off x="10454297" y="2089994"/>
            <a:ext cx="1152243" cy="2708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shadow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8E51E-0A6D-2A93-065C-22939694971F}"/>
              </a:ext>
            </a:extLst>
          </p:cNvPr>
          <p:cNvSpPr/>
          <p:nvPr/>
        </p:nvSpPr>
        <p:spPr>
          <a:xfrm>
            <a:off x="10454297" y="3244261"/>
            <a:ext cx="1152244" cy="2708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reflect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8F410F-C963-FBD4-04A9-B3A7D75249A7}"/>
              </a:ext>
            </a:extLst>
          </p:cNvPr>
          <p:cNvSpPr/>
          <p:nvPr/>
        </p:nvSpPr>
        <p:spPr>
          <a:xfrm>
            <a:off x="10211981" y="4122305"/>
            <a:ext cx="1394559" cy="2708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accessory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92E87BA-BF6A-9380-9C6B-8CEE450CC6C8}"/>
              </a:ext>
            </a:extLst>
          </p:cNvPr>
          <p:cNvSpPr/>
          <p:nvPr/>
        </p:nvSpPr>
        <p:spPr>
          <a:xfrm>
            <a:off x="9075055" y="6169296"/>
            <a:ext cx="2998210" cy="640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  <a:sym typeface="Wingdings" panose="05000000000000000000" pitchFamily="2" charset="2"/>
              </a:rPr>
              <a:t>High-fidelity results,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Preserves more details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FFB72B13-2494-B13E-6468-A33587B5E43A}"/>
              </a:ext>
            </a:extLst>
          </p:cNvPr>
          <p:cNvSpPr txBox="1">
            <a:spLocks/>
          </p:cNvSpPr>
          <p:nvPr/>
        </p:nvSpPr>
        <p:spPr>
          <a:xfrm>
            <a:off x="244443" y="147045"/>
            <a:ext cx="9795849" cy="766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j-cs"/>
              </a:rPr>
              <a:t>Qualitative Evaluation (inversion, editing)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j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07E800-EF92-3F30-AC72-9607F0131EF6}"/>
              </a:ext>
            </a:extLst>
          </p:cNvPr>
          <p:cNvSpPr txBox="1"/>
          <p:nvPr/>
        </p:nvSpPr>
        <p:spPr>
          <a:xfrm>
            <a:off x="0" y="6471331"/>
            <a:ext cx="405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Encoder baselines :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pSp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e4e, Restyle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150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0FBC46E-6236-F883-E49C-2B7871A8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07" y="1108087"/>
            <a:ext cx="10471596" cy="23209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D26227-DA20-6150-BB86-EE043F4693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"/>
          <a:stretch/>
        </p:blipFill>
        <p:spPr>
          <a:xfrm>
            <a:off x="878307" y="3408418"/>
            <a:ext cx="10435385" cy="9241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4B6329-AFE8-736B-2F82-54F943EAF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19" y="4350166"/>
            <a:ext cx="10435384" cy="8499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62ECC7-4DAD-8CEE-E2C6-9C77938CF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913" y="5253737"/>
            <a:ext cx="10040170" cy="695683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8394C085-855C-B830-C51E-7637C72A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3" y="147045"/>
            <a:ext cx="9795849" cy="766558"/>
          </a:xfrm>
        </p:spPr>
        <p:txBody>
          <a:bodyPr>
            <a:normAutofit/>
          </a:bodyPr>
          <a:lstStyle/>
          <a:p>
            <a:r>
              <a:rPr lang="en-US" altLang="ko-KR"/>
              <a:t>Qualitative Evaluation (inversion, editing)</a:t>
            </a:r>
            <a:endParaRPr lang="ko-KR" altLang="en-US"/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512465D5-46FB-C415-294F-A239358760D9}"/>
              </a:ext>
            </a:extLst>
          </p:cNvPr>
          <p:cNvSpPr/>
          <p:nvPr/>
        </p:nvSpPr>
        <p:spPr>
          <a:xfrm>
            <a:off x="5676524" y="1123147"/>
            <a:ext cx="1086415" cy="4399467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133CEBF3-D586-3BEB-94EB-91279A4847C8}"/>
              </a:ext>
            </a:extLst>
          </p:cNvPr>
          <p:cNvSpPr/>
          <p:nvPr/>
        </p:nvSpPr>
        <p:spPr>
          <a:xfrm>
            <a:off x="10157428" y="1108087"/>
            <a:ext cx="1156264" cy="4414527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B708D3-0039-6CED-1A3E-0502EC3BA360}"/>
              </a:ext>
            </a:extLst>
          </p:cNvPr>
          <p:cNvSpPr/>
          <p:nvPr/>
        </p:nvSpPr>
        <p:spPr>
          <a:xfrm>
            <a:off x="9931534" y="1018688"/>
            <a:ext cx="1584357" cy="2708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expressions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F28FFC-FC49-17E6-BE78-2007C30E9115}"/>
              </a:ext>
            </a:extLst>
          </p:cNvPr>
          <p:cNvSpPr/>
          <p:nvPr/>
        </p:nvSpPr>
        <p:spPr>
          <a:xfrm>
            <a:off x="10121215" y="3293596"/>
            <a:ext cx="1394559" cy="2708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appearance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593D09-9984-DD56-8697-F31138296CFC}"/>
              </a:ext>
            </a:extLst>
          </p:cNvPr>
          <p:cNvSpPr/>
          <p:nvPr/>
        </p:nvSpPr>
        <p:spPr>
          <a:xfrm>
            <a:off x="9931534" y="2187828"/>
            <a:ext cx="1584357" cy="2708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expressions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DD95E2-7455-E426-3E24-492F387AEEE0}"/>
              </a:ext>
            </a:extLst>
          </p:cNvPr>
          <p:cNvSpPr/>
          <p:nvPr/>
        </p:nvSpPr>
        <p:spPr>
          <a:xfrm>
            <a:off x="10121215" y="4224003"/>
            <a:ext cx="1394559" cy="2708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appearance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E2D756-73C9-C16E-5190-E95121229D6C}"/>
              </a:ext>
            </a:extLst>
          </p:cNvPr>
          <p:cNvSpPr txBox="1"/>
          <p:nvPr/>
        </p:nvSpPr>
        <p:spPr>
          <a:xfrm>
            <a:off x="0" y="6471331"/>
            <a:ext cx="405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Encoder baselines :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pSp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e4e, Restyle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E336DA-B5B8-75DF-5B17-3F2652292DDC}"/>
              </a:ext>
            </a:extLst>
          </p:cNvPr>
          <p:cNvSpPr/>
          <p:nvPr/>
        </p:nvSpPr>
        <p:spPr>
          <a:xfrm>
            <a:off x="9075055" y="6169296"/>
            <a:ext cx="2998210" cy="640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  <a:sym typeface="Wingdings" panose="05000000000000000000" pitchFamily="2" charset="2"/>
              </a:rPr>
              <a:t>High-fidelity results,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Preserves more details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92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8394C085-855C-B830-C51E-7637C72A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3" y="147045"/>
            <a:ext cx="9795849" cy="766558"/>
          </a:xfrm>
        </p:spPr>
        <p:txBody>
          <a:bodyPr>
            <a:normAutofit/>
          </a:bodyPr>
          <a:lstStyle/>
          <a:p>
            <a:r>
              <a:rPr lang="en-US" altLang="ko-KR"/>
              <a:t>Qualitative Evaluation (inversion, editing)</a:t>
            </a:r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F741D5-64B2-F2A1-D1C0-955CF8D9B102}"/>
              </a:ext>
            </a:extLst>
          </p:cNvPr>
          <p:cNvSpPr/>
          <p:nvPr/>
        </p:nvSpPr>
        <p:spPr>
          <a:xfrm>
            <a:off x="7455387" y="4975023"/>
            <a:ext cx="4303225" cy="54291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Better reconstruction quality, preserve the image-specific details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DA705-2165-EA20-FB50-98D2BFA696C2}"/>
              </a:ext>
            </a:extLst>
          </p:cNvPr>
          <p:cNvSpPr txBox="1"/>
          <p:nvPr/>
        </p:nvSpPr>
        <p:spPr>
          <a:xfrm>
            <a:off x="0" y="6471331"/>
            <a:ext cx="540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Optimization baselines :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styleGAN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/>
                <a:ea typeface="나눔스퀘어_ac"/>
                <a:cs typeface="+mn-cs"/>
              </a:rPr>
              <a:t>, styleGAN2, PTI 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8E244B-5B0B-9F00-2DC8-25C792149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558657"/>
            <a:ext cx="11325225" cy="332422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1C89767-C445-C9DF-9E3F-C94AF1148032}"/>
              </a:ext>
            </a:extLst>
          </p:cNvPr>
          <p:cNvSpPr/>
          <p:nvPr/>
        </p:nvSpPr>
        <p:spPr>
          <a:xfrm>
            <a:off x="5604095" y="1611518"/>
            <a:ext cx="1283751" cy="2869949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7903AE2A-99D0-0D05-86C5-1BFA0C3A153B}"/>
              </a:ext>
            </a:extLst>
          </p:cNvPr>
          <p:cNvSpPr/>
          <p:nvPr/>
        </p:nvSpPr>
        <p:spPr>
          <a:xfrm>
            <a:off x="10474860" y="1611518"/>
            <a:ext cx="1283752" cy="2869949"/>
          </a:xfrm>
          <a:prstGeom prst="frame">
            <a:avLst>
              <a:gd name="adj1" fmla="val 27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/>
              <a:ea typeface="나눔스퀘어_ac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128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Conclusion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" y="1806575"/>
            <a:ext cx="10439401" cy="3689350"/>
          </a:xfrm>
        </p:spPr>
        <p:txBody>
          <a:bodyPr>
            <a:normAutofit/>
          </a:bodyPr>
          <a:lstStyle/>
          <a:p>
            <a:r>
              <a:rPr lang="ko-KR" altLang="en-US"/>
              <a:t>제안된 </a:t>
            </a:r>
            <a:r>
              <a:rPr lang="en-US" altLang="ko-KR"/>
              <a:t>GAN inversion framework</a:t>
            </a:r>
            <a:r>
              <a:rPr lang="ko-KR" altLang="en-US"/>
              <a:t>는 </a:t>
            </a:r>
            <a:r>
              <a:rPr lang="en-US" altLang="ko-KR">
                <a:solidFill>
                  <a:srgbClr val="FF0000"/>
                </a:solidFill>
              </a:rPr>
              <a:t>high-fidelity image attribute editing</a:t>
            </a:r>
            <a:r>
              <a:rPr lang="ko-KR" altLang="en-US"/>
              <a:t>이 가능하다</a:t>
            </a:r>
            <a:r>
              <a:rPr lang="en-US" altLang="ko-KR"/>
              <a:t>.</a:t>
            </a:r>
          </a:p>
          <a:p>
            <a:r>
              <a:rPr lang="en-US" altLang="ko-KR"/>
              <a:t>Distortion map</a:t>
            </a:r>
            <a:r>
              <a:rPr lang="ko-KR" altLang="en-US"/>
              <a:t>을 참조하여 손실된 정보를 다시 </a:t>
            </a:r>
            <a:r>
              <a:rPr lang="en-US" altLang="ko-KR"/>
              <a:t>fusion</a:t>
            </a:r>
            <a:r>
              <a:rPr lang="ko-KR" altLang="en-US"/>
              <a:t>하는 </a:t>
            </a:r>
            <a:r>
              <a:rPr lang="en-US" altLang="ko-KR">
                <a:solidFill>
                  <a:srgbClr val="FF0000"/>
                </a:solidFill>
              </a:rPr>
              <a:t>consultation branch</a:t>
            </a:r>
            <a:r>
              <a:rPr lang="ko-KR" altLang="en-US"/>
              <a:t>를 소개했다</a:t>
            </a:r>
            <a:r>
              <a:rPr lang="en-US" altLang="ko-KR"/>
              <a:t>.</a:t>
            </a:r>
          </a:p>
          <a:p>
            <a:r>
              <a:rPr lang="ko-KR" altLang="en-US"/>
              <a:t>이 방법은 </a:t>
            </a:r>
            <a:r>
              <a:rPr lang="en-US" altLang="ko-KR"/>
              <a:t>image-specific details</a:t>
            </a:r>
            <a:r>
              <a:rPr lang="ko-KR" altLang="en-US"/>
              <a:t> 측면에서 </a:t>
            </a:r>
            <a:r>
              <a:rPr lang="en-US" altLang="ko-KR">
                <a:solidFill>
                  <a:srgbClr val="FF0000"/>
                </a:solidFill>
              </a:rPr>
              <a:t>reconstruction</a:t>
            </a:r>
            <a:r>
              <a:rPr lang="ko-KR" altLang="en-US"/>
              <a:t>과 </a:t>
            </a:r>
            <a:r>
              <a:rPr lang="en-US" altLang="ko-KR">
                <a:solidFill>
                  <a:srgbClr val="FF0000"/>
                </a:solidFill>
              </a:rPr>
              <a:t>editing</a:t>
            </a:r>
            <a:r>
              <a:rPr lang="en-US" altLang="ko-KR"/>
              <a:t> </a:t>
            </a:r>
            <a:r>
              <a:rPr lang="ko-KR" altLang="en-US"/>
              <a:t>모두 좋은 개선이 이뤄졌다</a:t>
            </a:r>
            <a:r>
              <a:rPr lang="en-US" altLang="ko-KR"/>
              <a:t>.</a:t>
            </a:r>
          </a:p>
          <a:p>
            <a:r>
              <a:rPr lang="ko-KR" altLang="en-US"/>
              <a:t>제안된 </a:t>
            </a:r>
            <a:r>
              <a:rPr lang="en-US" altLang="ko-KR"/>
              <a:t>framework</a:t>
            </a:r>
            <a:r>
              <a:rPr lang="ko-KR" altLang="en-US"/>
              <a:t>는 다른 </a:t>
            </a:r>
            <a:r>
              <a:rPr lang="en-US" altLang="ko-KR"/>
              <a:t>GAN </a:t>
            </a:r>
            <a:r>
              <a:rPr lang="ko-KR" altLang="en-US"/>
              <a:t>모델에 쉽게 일반화가 가능하고 적용하기 쉽다</a:t>
            </a:r>
            <a:r>
              <a:rPr lang="en-US" altLang="ko-KR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/>
              <a:t>한계 </a:t>
            </a:r>
            <a:r>
              <a:rPr lang="en-US" altLang="ko-KR"/>
              <a:t>: </a:t>
            </a:r>
            <a:r>
              <a:rPr lang="en-US" altLang="ko-KR">
                <a:solidFill>
                  <a:srgbClr val="FF0000"/>
                </a:solidFill>
              </a:rPr>
              <a:t>extreme misalignment</a:t>
            </a:r>
            <a:r>
              <a:rPr lang="en-US" altLang="ko-KR"/>
              <a:t> </a:t>
            </a:r>
            <a:r>
              <a:rPr lang="ko-KR" altLang="en-US"/>
              <a:t>사례를 처리하는 것에 있어 어려움이 있다</a:t>
            </a:r>
            <a:r>
              <a:rPr lang="en-US" altLang="ko-KR"/>
              <a:t>. (</a:t>
            </a:r>
            <a:r>
              <a:rPr lang="ko-KR" altLang="en-US"/>
              <a:t>해당 논문 실험에서는 </a:t>
            </a:r>
            <a:r>
              <a:rPr lang="en-US" altLang="ko-KR"/>
              <a:t>ADA</a:t>
            </a:r>
            <a:r>
              <a:rPr lang="ko-KR" altLang="en-US"/>
              <a:t> 훈련에 사용된 </a:t>
            </a:r>
            <a:r>
              <a:rPr lang="en-US" altLang="ko-KR"/>
              <a:t>augmented </a:t>
            </a:r>
            <a:r>
              <a:rPr lang="ko-KR" altLang="en-US"/>
              <a:t>데이터들이 이러한 것을 다루지 않았기 때문에</a:t>
            </a:r>
            <a:r>
              <a:rPr lang="en-US" altLang="ko-KR"/>
              <a:t>,</a:t>
            </a:r>
            <a:r>
              <a:rPr lang="ko-KR" altLang="en-US"/>
              <a:t> 시점 변경이 큰 </a:t>
            </a:r>
            <a:r>
              <a:rPr lang="en-US" altLang="ko-KR"/>
              <a:t>(large viewpoint changes) </a:t>
            </a:r>
            <a:r>
              <a:rPr lang="ko-KR" altLang="en-US"/>
              <a:t>이미지를 편집할 때 </a:t>
            </a:r>
            <a:r>
              <a:rPr lang="en-US" altLang="ko-KR"/>
              <a:t>ADA</a:t>
            </a:r>
            <a:r>
              <a:rPr lang="ko-KR" altLang="en-US"/>
              <a:t>가 불충분할 수 있다</a:t>
            </a:r>
            <a:r>
              <a:rPr lang="en-US" altLang="ko-KR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81987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49A872-1226-B3D4-AE09-416C4B32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900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056A13EC-558F-112F-E861-38F9DB273F76}"/>
              </a:ext>
            </a:extLst>
          </p:cNvPr>
          <p:cNvSpPr txBox="1">
            <a:spLocks/>
          </p:cNvSpPr>
          <p:nvPr/>
        </p:nvSpPr>
        <p:spPr>
          <a:xfrm>
            <a:off x="771525" y="213528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6F6EFC-AEB5-D34B-CA91-1F3BDCFAB897}"/>
              </a:ext>
            </a:extLst>
          </p:cNvPr>
          <p:cNvGrpSpPr/>
          <p:nvPr/>
        </p:nvGrpSpPr>
        <p:grpSpPr>
          <a:xfrm>
            <a:off x="535542" y="2186182"/>
            <a:ext cx="5017533" cy="2719193"/>
            <a:chOff x="535542" y="2186182"/>
            <a:chExt cx="5017533" cy="2719193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3B94992B-DDD7-7C54-6224-101A788A9B96}"/>
                </a:ext>
              </a:extLst>
            </p:cNvPr>
            <p:cNvSpPr txBox="1">
              <a:spLocks/>
            </p:cNvSpPr>
            <p:nvPr/>
          </p:nvSpPr>
          <p:spPr>
            <a:xfrm>
              <a:off x="535542" y="2186182"/>
              <a:ext cx="5017533" cy="24856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j-cs"/>
                </a:rPr>
                <a:t>High-Fidelity GAN Inversion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j-cs"/>
                </a:rPr>
                <a:t>for Image Attribute Editing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j-cs"/>
                </a:rPr>
                <a:t>Review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endParaRPr>
            </a:p>
          </p:txBody>
        </p:sp>
        <p:sp>
          <p:nvSpPr>
            <p:cNvPr id="5" name="부제목 2">
              <a:extLst>
                <a:ext uri="{FF2B5EF4-FFF2-40B4-BE49-F238E27FC236}">
                  <a16:creationId xmlns:a16="http://schemas.microsoft.com/office/drawing/2014/main" id="{4F68359A-3413-229F-C02A-F9A5287ABD6E}"/>
                </a:ext>
              </a:extLst>
            </p:cNvPr>
            <p:cNvSpPr txBox="1">
              <a:spLocks/>
            </p:cNvSpPr>
            <p:nvPr/>
          </p:nvSpPr>
          <p:spPr>
            <a:xfrm>
              <a:off x="1590675" y="4068862"/>
              <a:ext cx="3800475" cy="8365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2022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학년도 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2</a:t>
              </a: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학기 </a:t>
              </a:r>
              <a:r>
                <a:rPr kumimoji="0" lang="ko-KR" alt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캡스톤디자인</a:t>
              </a:r>
              <a:r>
                <a: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5384B-3CC7-289D-D6BD-17868702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GAN</a:t>
            </a:r>
            <a:r>
              <a:rPr lang="ko-KR" altLang="en-US"/>
              <a:t> </a:t>
            </a:r>
            <a:r>
              <a:rPr lang="en-US" altLang="ko-KR"/>
              <a:t>Inversion Techniques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62991-EA69-1B44-B79C-333CDEBFE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/>
          <a:lstStyle/>
          <a:p>
            <a:r>
              <a:rPr lang="ko-KR" altLang="en-US"/>
              <a:t>실제 이미지 편집을 가능하게 하는 </a:t>
            </a:r>
            <a:r>
              <a:rPr lang="en-US" altLang="ko-KR"/>
              <a:t>GAN inversion </a:t>
            </a:r>
            <a:r>
              <a:rPr lang="ko-KR" altLang="en-US"/>
              <a:t>기술이</a:t>
            </a:r>
            <a:r>
              <a:rPr lang="en-US" altLang="ko-KR"/>
              <a:t> </a:t>
            </a:r>
            <a:r>
              <a:rPr lang="ko-KR" altLang="en-US" err="1"/>
              <a:t>탐구됨</a:t>
            </a:r>
            <a:endParaRPr lang="en-US" altLang="ko-KR"/>
          </a:p>
          <a:p>
            <a:r>
              <a:rPr lang="en-US" altLang="ko-KR" b="1"/>
              <a:t>Image</a:t>
            </a:r>
            <a:r>
              <a:rPr lang="ko-KR" altLang="en-US" b="1"/>
              <a:t> </a:t>
            </a:r>
            <a:r>
              <a:rPr lang="en-US" altLang="ko-KR" b="1"/>
              <a:t>attribute editing</a:t>
            </a:r>
            <a:r>
              <a:rPr lang="en-US" altLang="ko-KR"/>
              <a:t> : </a:t>
            </a:r>
            <a:r>
              <a:rPr lang="ko-KR" altLang="en-US"/>
              <a:t>주어진 이미지에서 원하는 속성을 수정하는 작업으로</a:t>
            </a:r>
            <a:r>
              <a:rPr lang="en-US" altLang="ko-KR"/>
              <a:t>,</a:t>
            </a:r>
          </a:p>
          <a:p>
            <a:pPr marL="0" indent="0">
              <a:buNone/>
            </a:pPr>
            <a:r>
              <a:rPr lang="ko-KR" altLang="en-US"/>
              <a:t>                                                 다른 세부 사항은 유지할 수 있어야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기존 </a:t>
            </a:r>
            <a:r>
              <a:rPr lang="en-US" altLang="ko-KR"/>
              <a:t>GAN </a:t>
            </a:r>
            <a:r>
              <a:rPr lang="ko-KR" altLang="en-US"/>
              <a:t>반전의 접근법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(1)</a:t>
            </a:r>
            <a:r>
              <a:rPr lang="ko-KR" altLang="en-US"/>
              <a:t> </a:t>
            </a:r>
            <a:r>
              <a:rPr lang="en-US" altLang="ko-KR"/>
              <a:t>Optimization</a:t>
            </a:r>
            <a:r>
              <a:rPr lang="ko-KR" altLang="en-US"/>
              <a:t> </a:t>
            </a:r>
            <a:r>
              <a:rPr lang="en-US" altLang="ko-KR"/>
              <a:t>approaches</a:t>
            </a:r>
          </a:p>
          <a:p>
            <a:pPr marL="0" indent="0">
              <a:buNone/>
            </a:pPr>
            <a:r>
              <a:rPr lang="en-US" altLang="ko-KR"/>
              <a:t>   (2)</a:t>
            </a:r>
            <a:r>
              <a:rPr lang="ko-KR" altLang="en-US"/>
              <a:t> </a:t>
            </a:r>
            <a:r>
              <a:rPr lang="en-US" altLang="ko-KR"/>
              <a:t>Encoder-based approaches</a:t>
            </a:r>
          </a:p>
          <a:p>
            <a:pPr marL="0" indent="0">
              <a:buNone/>
            </a:pPr>
            <a:r>
              <a:rPr lang="en-US" altLang="ko-KR"/>
              <a:t>   (3) Hybrid-methods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4DA4E5-19CE-63AF-E10A-279A3C37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47" y="3429000"/>
            <a:ext cx="2186971" cy="2648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821CC7-24D5-70C1-D943-6D18D84E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218" y="3419475"/>
            <a:ext cx="2021424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Existing GAN Inversion Approaches</a:t>
            </a:r>
            <a:endParaRPr lang="ko-KR" altLang="en-US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AD401A70-CC1C-30D3-ABDF-948E96FE15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466725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6470549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5592270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815666717"/>
                    </a:ext>
                  </a:extLst>
                </a:gridCol>
              </a:tblGrid>
              <a:tr h="1166813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Optimization approaches</a:t>
                      </a:r>
                    </a:p>
                    <a:p>
                      <a:pPr algn="ctr" latinLnBrk="1"/>
                      <a:r>
                        <a:rPr lang="en-US" altLang="ko-KR"/>
                        <a:t>(Perform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per-image optimization)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Encoder-based</a:t>
                      </a:r>
                    </a:p>
                    <a:p>
                      <a:pPr algn="ctr" latinLnBrk="1"/>
                      <a:r>
                        <a:rPr lang="en-US" altLang="ko-KR"/>
                        <a:t>(Learn a data-driven encoder)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929281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accurate reconstruction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High fidelity 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Better editing quality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/>
                        <a:t>faster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368621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단점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Inferior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editing</a:t>
                      </a:r>
                      <a:r>
                        <a:rPr lang="ko-KR" altLang="en-US"/>
                        <a:t> </a:t>
                      </a:r>
                      <a:r>
                        <a:rPr lang="en-US" altLang="ko-KR"/>
                        <a:t>quality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Time consuming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Inaccurate reconstruction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Low fidelity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765446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I2S, PTI …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pSp</a:t>
                      </a:r>
                      <a:r>
                        <a:rPr lang="en-US" altLang="ko-KR"/>
                        <a:t>, e4e …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1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48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GAN Inversion Problem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806575"/>
            <a:ext cx="10896600" cy="4351338"/>
          </a:xfrm>
        </p:spPr>
        <p:txBody>
          <a:bodyPr>
            <a:normAutofit/>
          </a:bodyPr>
          <a:lstStyle/>
          <a:p>
            <a:r>
              <a:rPr lang="en-US" altLang="ko-KR"/>
              <a:t>Rate-Distortion </a:t>
            </a:r>
            <a:r>
              <a:rPr lang="ko-KR" altLang="en-US"/>
              <a:t>이론에 따르면</a:t>
            </a:r>
            <a:r>
              <a:rPr lang="en-US" altLang="ko-KR"/>
              <a:t>, </a:t>
            </a:r>
            <a:r>
              <a:rPr lang="ko-KR" altLang="en-US"/>
              <a:t>고차원의 실제 이미지를 저차원의 </a:t>
            </a:r>
            <a:r>
              <a:rPr lang="en-US" altLang="ko-KR"/>
              <a:t>latent code</a:t>
            </a:r>
            <a:r>
              <a:rPr lang="ko-KR" altLang="en-US"/>
              <a:t>로 압축하게 되면 </a:t>
            </a:r>
            <a:r>
              <a:rPr lang="ko-KR" altLang="en-US">
                <a:solidFill>
                  <a:srgbClr val="FF0000"/>
                </a:solidFill>
              </a:rPr>
              <a:t>필연적</a:t>
            </a:r>
            <a:r>
              <a:rPr lang="ko-KR" altLang="en-US"/>
              <a:t>으로 </a:t>
            </a:r>
            <a:r>
              <a:rPr lang="ko-KR" altLang="en-US">
                <a:solidFill>
                  <a:srgbClr val="FF0000"/>
                </a:solidFill>
              </a:rPr>
              <a:t>정보 손실</a:t>
            </a:r>
            <a:r>
              <a:rPr lang="ko-KR" altLang="en-US"/>
              <a:t>이 일어난다</a:t>
            </a:r>
            <a:r>
              <a:rPr lang="en-US" altLang="ko-KR"/>
              <a:t>.</a:t>
            </a:r>
          </a:p>
          <a:p>
            <a:r>
              <a:rPr lang="en-US" altLang="ko-KR"/>
              <a:t>Information</a:t>
            </a:r>
            <a:r>
              <a:rPr lang="ko-KR" altLang="en-US"/>
              <a:t> </a:t>
            </a:r>
            <a:r>
              <a:rPr lang="en-US" altLang="ko-KR"/>
              <a:t>bottleneck </a:t>
            </a:r>
            <a:r>
              <a:rPr lang="ko-KR" altLang="en-US"/>
              <a:t>이론에 따르면</a:t>
            </a:r>
            <a:r>
              <a:rPr lang="en-US" altLang="ko-KR"/>
              <a:t>, </a:t>
            </a:r>
            <a:r>
              <a:rPr lang="ko-KR" altLang="en-US"/>
              <a:t>깊은 압축으로 인해 손실되는 정보는 주로 </a:t>
            </a:r>
            <a:r>
              <a:rPr lang="ko-KR" altLang="en-US">
                <a:solidFill>
                  <a:srgbClr val="FF0000"/>
                </a:solidFill>
              </a:rPr>
              <a:t>이미지 세부 정보</a:t>
            </a:r>
            <a:r>
              <a:rPr lang="ko-KR" altLang="en-US"/>
              <a:t>이다</a:t>
            </a:r>
            <a:r>
              <a:rPr lang="en-US" altLang="ko-KR"/>
              <a:t>. </a:t>
            </a:r>
            <a:r>
              <a:rPr lang="ko-KR" altLang="en-US"/>
              <a:t>모델이 </a:t>
            </a:r>
            <a:r>
              <a:rPr lang="en-US" altLang="ko-KR"/>
              <a:t>low-frequency</a:t>
            </a:r>
            <a:r>
              <a:rPr lang="ko-KR" altLang="en-US"/>
              <a:t> 패턴은 잘 보존하지만</a:t>
            </a:r>
            <a:r>
              <a:rPr lang="en-US" altLang="ko-KR"/>
              <a:t>, </a:t>
            </a:r>
            <a:r>
              <a:rPr lang="en-US" altLang="ko-KR">
                <a:solidFill>
                  <a:srgbClr val="FF0000"/>
                </a:solidFill>
              </a:rPr>
              <a:t>high-frequency</a:t>
            </a:r>
            <a:r>
              <a:rPr lang="en-US" altLang="ko-KR"/>
              <a:t> </a:t>
            </a:r>
            <a:r>
              <a:rPr lang="ko-KR" altLang="en-US">
                <a:solidFill>
                  <a:srgbClr val="FF0000"/>
                </a:solidFill>
              </a:rPr>
              <a:t>패턴</a:t>
            </a:r>
            <a:r>
              <a:rPr lang="ko-KR" altLang="en-US"/>
              <a:t>은 종종 무시되어서 왜곡된다</a:t>
            </a:r>
            <a:r>
              <a:rPr lang="en-US" altLang="ko-KR"/>
              <a:t>.</a:t>
            </a:r>
          </a:p>
          <a:p>
            <a:r>
              <a:rPr lang="ko-KR" altLang="en-US"/>
              <a:t>고화질로 재구성 및 편집하려면 </a:t>
            </a:r>
            <a:r>
              <a:rPr lang="ko-KR" altLang="en-US">
                <a:solidFill>
                  <a:srgbClr val="FF0000"/>
                </a:solidFill>
              </a:rPr>
              <a:t>세부 정보까지 보존해야 한다</a:t>
            </a:r>
            <a:r>
              <a:rPr lang="en-US" altLang="ko-KR"/>
              <a:t>.</a:t>
            </a:r>
          </a:p>
          <a:p>
            <a:r>
              <a:rPr lang="en-US" altLang="ko-KR"/>
              <a:t>Distortion</a:t>
            </a:r>
            <a:r>
              <a:rPr lang="ko-KR" altLang="en-US"/>
              <a:t>과 </a:t>
            </a:r>
            <a:r>
              <a:rPr lang="en-US" altLang="ko-KR"/>
              <a:t>Editing </a:t>
            </a:r>
            <a:r>
              <a:rPr lang="ko-KR" altLang="en-US"/>
              <a:t>의 </a:t>
            </a:r>
            <a:r>
              <a:rPr lang="en-US" altLang="ko-KR"/>
              <a:t>trade-off </a:t>
            </a:r>
            <a:r>
              <a:rPr lang="ko-KR" altLang="en-US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156326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50166"/>
            <a:ext cx="10515600" cy="1325563"/>
          </a:xfrm>
        </p:spPr>
        <p:txBody>
          <a:bodyPr/>
          <a:lstStyle/>
          <a:p>
            <a:r>
              <a:rPr lang="en-US" altLang="ko-KR"/>
              <a:t>Rate-Distortion-Edit trade-offs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297319"/>
            <a:ext cx="10896600" cy="5310515"/>
          </a:xfrm>
        </p:spPr>
        <p:txBody>
          <a:bodyPr>
            <a:normAutofit/>
          </a:bodyPr>
          <a:lstStyle/>
          <a:p>
            <a:r>
              <a:rPr lang="en-US" altLang="ko-KR" sz="2000" b="1" u="sng"/>
              <a:t>Low-rate latent code</a:t>
            </a:r>
          </a:p>
          <a:p>
            <a:pPr marL="0" indent="0">
              <a:buNone/>
            </a:pPr>
            <a:r>
              <a:rPr lang="en-US" altLang="ko-KR" sz="2000">
                <a:sym typeface="Wingdings" panose="05000000000000000000" pitchFamily="2" charset="2"/>
              </a:rPr>
              <a:t>  </a:t>
            </a:r>
            <a:r>
              <a:rPr lang="ko-KR" altLang="en-US" sz="2000">
                <a:sym typeface="Wingdings" panose="05000000000000000000" pitchFamily="2" charset="2"/>
              </a:rPr>
              <a:t>재구성이 불충분하고</a:t>
            </a:r>
            <a:r>
              <a:rPr lang="en-US" altLang="ko-KR" sz="2000">
                <a:sym typeface="Wingdings" panose="05000000000000000000" pitchFamily="2" charset="2"/>
              </a:rPr>
              <a:t>,</a:t>
            </a:r>
            <a:r>
              <a:rPr lang="ko-KR" altLang="en-US" sz="2000">
                <a:sym typeface="Wingdings" panose="05000000000000000000" pitchFamily="2" charset="2"/>
              </a:rPr>
              <a:t> 일부 정보가 필연적으로 손실된다</a:t>
            </a:r>
            <a:r>
              <a:rPr lang="en-US" altLang="ko-KR" sz="2000">
                <a:sym typeface="Wingdings" panose="05000000000000000000" pitchFamily="2" charset="2"/>
              </a:rPr>
              <a:t>.</a:t>
            </a:r>
            <a:r>
              <a:rPr lang="ko-KR" altLang="en-US" sz="2000">
                <a:sym typeface="Wingdings" panose="05000000000000000000" pitchFamily="2" charset="2"/>
              </a:rPr>
              <a:t> </a:t>
            </a:r>
            <a:endParaRPr lang="en-US" altLang="ko-KR" sz="2000"/>
          </a:p>
          <a:p>
            <a:r>
              <a:rPr lang="en-US" altLang="ko-KR" sz="2000" b="1" u="sng"/>
              <a:t>High-rate latent code</a:t>
            </a:r>
          </a:p>
          <a:p>
            <a:pPr marL="0" indent="0">
              <a:buNone/>
            </a:pPr>
            <a:r>
              <a:rPr lang="ko-KR" altLang="en-US" sz="2000">
                <a:sym typeface="Wingdings" panose="05000000000000000000" pitchFamily="2" charset="2"/>
              </a:rPr>
              <a:t> 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ko-KR" altLang="en-US" sz="2000">
                <a:sym typeface="Wingdings" panose="05000000000000000000" pitchFamily="2" charset="2"/>
              </a:rPr>
              <a:t>재구성 과정에서 과적합되기 쉽기 때문에 </a:t>
            </a:r>
            <a:r>
              <a:rPr lang="en-US" altLang="ko-KR" sz="2000">
                <a:sym typeface="Wingdings" panose="05000000000000000000" pitchFamily="2" charset="2"/>
              </a:rPr>
              <a:t>editability</a:t>
            </a:r>
            <a:r>
              <a:rPr lang="ko-KR" altLang="en-US" sz="2000">
                <a:sym typeface="Wingdings" panose="05000000000000000000" pitchFamily="2" charset="2"/>
              </a:rPr>
              <a:t>가 떨어진다</a:t>
            </a:r>
            <a:r>
              <a:rPr lang="en-US" altLang="ko-KR" sz="200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sz="2000">
                <a:sym typeface="Wingdings" panose="05000000000000000000" pitchFamily="2" charset="2"/>
              </a:rPr>
              <a:t>     </a:t>
            </a:r>
            <a:r>
              <a:rPr lang="ko-KR" altLang="en-US" sz="2000">
                <a:sym typeface="Wingdings" panose="05000000000000000000" pitchFamily="2" charset="2"/>
              </a:rPr>
              <a:t>편집과정에서 해석 및 조작이 어렵다</a:t>
            </a:r>
            <a:r>
              <a:rPr lang="en-US" altLang="ko-KR" sz="2000">
                <a:sym typeface="Wingdings" panose="05000000000000000000" pitchFamily="2" charset="2"/>
              </a:rPr>
              <a:t>.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00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000">
              <a:sym typeface="Wingdings" panose="05000000000000000000" pitchFamily="2" charset="2"/>
            </a:endParaRPr>
          </a:p>
          <a:p>
            <a:r>
              <a:rPr lang="en-US" altLang="ko-KR" sz="2000"/>
              <a:t>Reconstruction</a:t>
            </a:r>
            <a:r>
              <a:rPr lang="ko-KR" altLang="en-US" sz="2000"/>
              <a:t>과 </a:t>
            </a:r>
            <a:r>
              <a:rPr lang="en-US" altLang="ko-KR" sz="2000"/>
              <a:t>Editability</a:t>
            </a:r>
            <a:r>
              <a:rPr lang="ko-KR" altLang="en-US" sz="2000"/>
              <a:t>는 </a:t>
            </a:r>
            <a:r>
              <a:rPr lang="en-US" altLang="ko-KR" sz="2000"/>
              <a:t>trade-off</a:t>
            </a:r>
            <a:r>
              <a:rPr lang="ko-KR" altLang="en-US" sz="2000"/>
              <a:t> 관계</a:t>
            </a:r>
            <a:r>
              <a:rPr lang="en-US" altLang="ko-KR" sz="1200"/>
              <a:t>[</a:t>
            </a:r>
            <a:r>
              <a:rPr lang="en-US" altLang="ko-KR" sz="1200">
                <a:hlinkClick r:id="rId2"/>
              </a:rPr>
              <a:t>34</a:t>
            </a:r>
            <a:r>
              <a:rPr lang="en-US" altLang="ko-KR" sz="1200"/>
              <a:t>]</a:t>
            </a:r>
          </a:p>
          <a:p>
            <a:r>
              <a:rPr lang="ko-KR" altLang="en-US" sz="2000">
                <a:sym typeface="Wingdings" panose="05000000000000000000" pitchFamily="2" charset="2"/>
              </a:rPr>
              <a:t>재구성과 편집성의 균형을 유지하고 섬세한 시스템 설계가 필요</a:t>
            </a:r>
            <a:endParaRPr lang="en-US" altLang="ko-KR" sz="20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>
                <a:sym typeface="Wingdings" panose="05000000000000000000" pitchFamily="2" charset="2"/>
              </a:rPr>
              <a:t>   (rate,</a:t>
            </a:r>
            <a:r>
              <a:rPr lang="ko-KR" altLang="en-US" sz="2000">
                <a:sym typeface="Wingdings" panose="05000000000000000000" pitchFamily="2" charset="2"/>
              </a:rPr>
              <a:t> </a:t>
            </a:r>
            <a:r>
              <a:rPr lang="en-US" altLang="ko-KR" sz="2000">
                <a:sym typeface="Wingdings" panose="05000000000000000000" pitchFamily="2" charset="2"/>
              </a:rPr>
              <a:t>reconstruction, editing quality</a:t>
            </a:r>
            <a:r>
              <a:rPr lang="ko-KR" altLang="en-US" sz="2000">
                <a:sym typeface="Wingdings" panose="05000000000000000000" pitchFamily="2" charset="2"/>
              </a:rPr>
              <a:t>의 균형이 필요</a:t>
            </a:r>
            <a:r>
              <a:rPr lang="en-US" altLang="ko-KR" sz="2000">
                <a:sym typeface="Wingdings" panose="05000000000000000000" pitchFamily="2" charset="2"/>
              </a:rPr>
              <a:t>)</a:t>
            </a:r>
          </a:p>
          <a:p>
            <a:endParaRPr lang="en-US" altLang="ko-KR">
              <a:sym typeface="Wingdings" panose="05000000000000000000" pitchFamily="2" charset="2"/>
            </a:endParaRPr>
          </a:p>
          <a:p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A69D3A-9886-ACDF-67B4-55C2C5841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068" y="3407088"/>
            <a:ext cx="3028949" cy="1450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C9649F-6FE4-3BAF-B3B6-28275ED1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19771"/>
            <a:ext cx="3109826" cy="1471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C239E2-3FB2-E02A-F60A-CFB30DD24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170" y="3407088"/>
            <a:ext cx="3296754" cy="1484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139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Approach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AD1B83-F943-2D5C-B23E-604759EA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" y="1806575"/>
            <a:ext cx="11115675" cy="4351338"/>
          </a:xfrm>
        </p:spPr>
        <p:txBody>
          <a:bodyPr>
            <a:normAutofit/>
          </a:bodyPr>
          <a:lstStyle/>
          <a:p>
            <a:r>
              <a:rPr lang="ko-KR" altLang="en-US" sz="2400"/>
              <a:t>요약 </a:t>
            </a:r>
            <a:r>
              <a:rPr lang="en-US" altLang="ko-KR" sz="2400"/>
              <a:t>: Encoder-based GAN inversion</a:t>
            </a:r>
            <a:r>
              <a:rPr lang="ko-KR" altLang="en-US" sz="2400"/>
              <a:t>은 </a:t>
            </a:r>
            <a:r>
              <a:rPr lang="en-US" altLang="ko-KR" sz="2400"/>
              <a:t>lossy data compression </a:t>
            </a:r>
            <a:r>
              <a:rPr lang="ko-KR" altLang="en-US" sz="2400"/>
              <a:t>문제를 갖는다</a:t>
            </a:r>
            <a:r>
              <a:rPr lang="en-US" altLang="ko-KR" sz="2400"/>
              <a:t>. Low-rate latent code</a:t>
            </a:r>
            <a:r>
              <a:rPr lang="ko-KR" altLang="en-US" sz="2400"/>
              <a:t>은 차원이 낮으므로 일부 정보가 불가피하게 손실된다</a:t>
            </a:r>
            <a:r>
              <a:rPr lang="en-US" altLang="ko-KR" sz="2400"/>
              <a:t>. High-dimension</a:t>
            </a:r>
            <a:r>
              <a:rPr lang="ko-KR" altLang="en-US" sz="2400"/>
              <a:t>으로 차원을 올리는 방법은 </a:t>
            </a:r>
            <a:r>
              <a:rPr lang="en-US" altLang="ko-KR" sz="2400"/>
              <a:t>reconstruction </a:t>
            </a:r>
            <a:r>
              <a:rPr lang="ko-KR" altLang="en-US" sz="2400"/>
              <a:t>품질이 좋아지지만</a:t>
            </a:r>
            <a:r>
              <a:rPr lang="en-US" altLang="ko-KR" sz="2400"/>
              <a:t>, </a:t>
            </a:r>
            <a:r>
              <a:rPr lang="ko-KR" altLang="en-US" sz="2400"/>
              <a:t>편집성이 떨어진다</a:t>
            </a:r>
            <a:r>
              <a:rPr lang="en-US" altLang="ko-KR" sz="2400"/>
              <a:t>.(</a:t>
            </a:r>
            <a:r>
              <a:rPr lang="ko-KR" altLang="en-US" sz="2400"/>
              <a:t>재구성에 과적합되기 </a:t>
            </a:r>
            <a:r>
              <a:rPr lang="ko-KR" altLang="en-US" sz="2400" err="1"/>
              <a:t>쉬워짐</a:t>
            </a:r>
            <a:r>
              <a:rPr lang="en-US" altLang="ko-KR" sz="2400"/>
              <a:t>)</a:t>
            </a:r>
          </a:p>
          <a:p>
            <a:r>
              <a:rPr lang="ko-KR" altLang="en-US" sz="2400"/>
              <a:t>설계 </a:t>
            </a:r>
            <a:r>
              <a:rPr lang="en-US" altLang="ko-KR" sz="2400"/>
              <a:t>: </a:t>
            </a:r>
            <a:r>
              <a:rPr lang="en-US" altLang="ko-KR" sz="2400">
                <a:solidFill>
                  <a:srgbClr val="FF0000"/>
                </a:solidFill>
              </a:rPr>
              <a:t>large-rate</a:t>
            </a:r>
            <a:r>
              <a:rPr lang="en-US" altLang="ko-KR" sz="2400"/>
              <a:t> GAN inversion system</a:t>
            </a:r>
            <a:r>
              <a:rPr lang="ko-KR" altLang="en-US" sz="2400"/>
              <a:t>을 만든다</a:t>
            </a:r>
            <a:r>
              <a:rPr lang="en-US" altLang="ko-KR" sz="2400"/>
              <a:t>.</a:t>
            </a:r>
          </a:p>
          <a:p>
            <a:r>
              <a:rPr lang="ko-KR" altLang="en-US" sz="2400"/>
              <a:t>방법</a:t>
            </a:r>
            <a:r>
              <a:rPr lang="en-US" altLang="ko-KR" sz="2400"/>
              <a:t>: editability</a:t>
            </a:r>
            <a:r>
              <a:rPr lang="ko-KR" altLang="en-US" sz="2400"/>
              <a:t>를 우선시하여 편집 성능을 손상시키지 않으면서 </a:t>
            </a:r>
            <a:r>
              <a:rPr lang="en-US" altLang="ko-KR" sz="2400"/>
              <a:t>reconstruction </a:t>
            </a:r>
            <a:r>
              <a:rPr lang="ko-KR" altLang="en-US" sz="2400"/>
              <a:t>성능</a:t>
            </a:r>
            <a:r>
              <a:rPr lang="en-US" altLang="ko-KR" sz="2400"/>
              <a:t>(fidelity)</a:t>
            </a:r>
            <a:r>
              <a:rPr lang="ko-KR" altLang="en-US" sz="2400"/>
              <a:t>을 올릴 수 있도록 </a:t>
            </a:r>
            <a:r>
              <a:rPr lang="en-US" altLang="ko-KR" sz="2400"/>
              <a:t>“</a:t>
            </a:r>
            <a:r>
              <a:rPr lang="en-US" altLang="ko-KR" sz="2400">
                <a:solidFill>
                  <a:srgbClr val="FF0000"/>
                </a:solidFill>
              </a:rPr>
              <a:t>Distortion consultation branch</a:t>
            </a:r>
            <a:r>
              <a:rPr lang="en-US" altLang="ko-KR" sz="2400"/>
              <a:t>”</a:t>
            </a:r>
            <a:r>
              <a:rPr lang="ko-KR" altLang="en-US" sz="2400"/>
              <a:t>를 제안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52714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A345-096C-D436-258A-A10FB98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Distortion Consultation Inversion (DCI)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537" y="1834354"/>
                <a:ext cx="11210925" cy="487124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/>
                  <a:t>무시된 이미지의 특징만을 전달할 수 있는 </a:t>
                </a:r>
                <a:r>
                  <a:rPr lang="en-US" altLang="ko-KR"/>
                  <a:t>“</a:t>
                </a:r>
                <a:r>
                  <a:rPr lang="en-US" altLang="ko-KR">
                    <a:solidFill>
                      <a:srgbClr val="FF0000"/>
                    </a:solidFill>
                  </a:rPr>
                  <a:t>distortion</a:t>
                </a:r>
                <a:r>
                  <a:rPr lang="ko-KR" altLang="en-US">
                    <a:solidFill>
                      <a:srgbClr val="FF0000"/>
                    </a:solidFill>
                  </a:rPr>
                  <a:t> </a:t>
                </a:r>
                <a:r>
                  <a:rPr lang="en-US" altLang="ko-KR">
                    <a:solidFill>
                      <a:srgbClr val="FF0000"/>
                    </a:solidFill>
                  </a:rPr>
                  <a:t>map</a:t>
                </a:r>
                <a:r>
                  <a:rPr lang="en-US" altLang="ko-KR"/>
                  <a:t>”</a:t>
                </a:r>
                <a:r>
                  <a:rPr lang="ko-KR" altLang="en-US"/>
                  <a:t> 활용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/>
                  <a:t>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/>
                  <a:t>: source image,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/>
                  <a:t>: low-fidelity reconstruction image)</a:t>
                </a:r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r>
                  <a:rPr lang="en-US" altLang="ko-KR"/>
                  <a:t>Distortion</a:t>
                </a:r>
                <a:r>
                  <a:rPr lang="ko-KR" altLang="en-US"/>
                  <a:t> </a:t>
                </a:r>
                <a:r>
                  <a:rPr lang="en-US" altLang="ko-KR"/>
                  <a:t>map</a:t>
                </a:r>
                <a:r>
                  <a:rPr lang="ko-KR" altLang="en-US"/>
                  <a:t>은 </a:t>
                </a:r>
                <a:r>
                  <a:rPr lang="en-US" altLang="ko-KR"/>
                  <a:t>low-rate latent vector</a:t>
                </a:r>
                <a:r>
                  <a:rPr lang="ko-KR" altLang="en-US"/>
                  <a:t>이 놓친 </a:t>
                </a:r>
                <a:r>
                  <a:rPr lang="en-US" altLang="ko-KR"/>
                  <a:t>high-frequency image-specific details</a:t>
                </a:r>
                <a:r>
                  <a:rPr lang="ko-KR" altLang="en-US"/>
                  <a:t> 갖는다</a:t>
                </a:r>
                <a:r>
                  <a:rPr lang="en-US" altLang="ko-KR"/>
                  <a:t>.</a:t>
                </a:r>
              </a:p>
              <a:p>
                <a:r>
                  <a:rPr lang="ko-KR" altLang="en-US"/>
                  <a:t>이를 통해 </a:t>
                </a:r>
                <a:r>
                  <a:rPr lang="en-US" altLang="ko-KR"/>
                  <a:t>low-rate latent vector</a:t>
                </a:r>
                <a:r>
                  <a:rPr lang="ko-KR" altLang="en-US"/>
                  <a:t>과 </a:t>
                </a:r>
                <a:r>
                  <a:rPr lang="en-US" altLang="ko-KR"/>
                  <a:t>fusion</a:t>
                </a:r>
                <a:r>
                  <a:rPr lang="ko-KR" altLang="en-US"/>
                  <a:t>을 시킨다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3AD1B83-F943-2D5C-B23E-604759EAF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537" y="1834354"/>
                <a:ext cx="11210925" cy="4871245"/>
              </a:xfrm>
              <a:blipFill>
                <a:blip r:embed="rId2"/>
                <a:stretch>
                  <a:fillRect l="-489" t="-12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E9BF737E-5208-2B64-4E20-36577C38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69" y="3022588"/>
            <a:ext cx="6657975" cy="204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272087-9F91-71A8-D8B2-6EF0B76AD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472" y="3022588"/>
            <a:ext cx="1471611" cy="20838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1832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46F2132-6401-14D9-8DCD-BBBB5968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15" y="1919022"/>
            <a:ext cx="8187816" cy="4072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4F9B4-2B68-3F84-F178-2EAB6716E739}"/>
                  </a:ext>
                </a:extLst>
              </p:cNvPr>
              <p:cNvSpPr txBox="1"/>
              <p:nvPr/>
            </p:nvSpPr>
            <p:spPr>
              <a:xfrm>
                <a:off x="378329" y="163738"/>
                <a:ext cx="1187735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Consultation : 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네트워크가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generation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을 위한 참조로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image-specific 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정보를 명시적으로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consult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한다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.</a:t>
                </a: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Distortion map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𝐸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sub>
                    </m:sSub>
                  </m:oMath>
                </a14:m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(consultation encoder)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를 통해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high-rate latent map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𝐶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에 투영된다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.</a:t>
                </a: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𝑊</m:t>
                    </m:r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와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𝐶</m:t>
                    </m:r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를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fusion 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모듈에 넣어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generator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의 </a:t>
                </a:r>
                <a:r>
                  <a:rPr kumimoji="0" lang="en-US" altLang="ko-KR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AdaIN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 연산에 반영한다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. 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이때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, Generator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의 초기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layer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에만 적용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  <a:sym typeface="Wingdings" panose="05000000000000000000" pitchFamily="2" charset="2"/>
                  </a:rPr>
                  <a:t> </a:t>
                </a:r>
                <a:r>
                  <a:rPr kumimoji="0" lang="ko-KR" altLang="en-US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  <a:sym typeface="Wingdings" panose="05000000000000000000" pitchFamily="2" charset="2"/>
                  </a:rPr>
                  <a:t>과적합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  <a:sym typeface="Wingdings" panose="05000000000000000000" pitchFamily="2" charset="2"/>
                  </a:rPr>
                  <a:t> 방지</a:t>
                </a:r>
                <a:endPara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𝑊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에만 의존하던 기존의 방법과는 달리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consultation fusion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을 통해 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high-fidelity reconstruction </a:t>
                </a:r>
                <a:r>
                  <a: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달성한다</a:t>
                </a:r>
                <a:r>
                  <a:rPr kumimoji="0" lang="en-US" altLang="ko-K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/>
                    <a:ea typeface="나눔스퀘어_ac"/>
                    <a:cs typeface="+mn-cs"/>
                  </a:rPr>
                  <a:t>.</a:t>
                </a: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/>
                  <a:ea typeface="나눔스퀘어_ac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E4F9B4-2B68-3F84-F178-2EAB6716E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29" y="163738"/>
                <a:ext cx="11877354" cy="1200329"/>
              </a:xfrm>
              <a:prstGeom prst="rect">
                <a:avLst/>
              </a:prstGeom>
              <a:blipFill>
                <a:blip r:embed="rId3"/>
                <a:stretch>
                  <a:fillRect l="-308" t="-2538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D114E7FE-CE1E-D74E-48D5-ADB5ADEBC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84" y="6078431"/>
            <a:ext cx="1278327" cy="32334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DC755D-97AF-5367-5EB4-B42046025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822" y="4630610"/>
            <a:ext cx="1637831" cy="349900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FEE3DE-9159-0826-A21F-4FED1D8A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847" y="1495076"/>
            <a:ext cx="1582319" cy="33683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E61224-21F7-08E7-909D-BA5F92F68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235" y="2788329"/>
            <a:ext cx="1566254" cy="379933"/>
          </a:xfrm>
          <a:prstGeom prst="rect">
            <a:avLst/>
          </a:prstGeom>
          <a:ln w="38100" cap="sq">
            <a:solidFill>
              <a:schemeClr val="bg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7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ACA57460BB8AE4B948A456250CEE186" ma:contentTypeVersion="4" ma:contentTypeDescription="새 문서를 만듭니다." ma:contentTypeScope="" ma:versionID="b9e78d0b060c3990e251c88e04351be2">
  <xsd:schema xmlns:xsd="http://www.w3.org/2001/XMLSchema" xmlns:xs="http://www.w3.org/2001/XMLSchema" xmlns:p="http://schemas.microsoft.com/office/2006/metadata/properties" xmlns:ns3="e89d88db-b18d-4ef8-8f35-02a908d6ea30" targetNamespace="http://schemas.microsoft.com/office/2006/metadata/properties" ma:root="true" ma:fieldsID="de22a2a9ae27154784333ccffca0b08d" ns3:_="">
    <xsd:import namespace="e89d88db-b18d-4ef8-8f35-02a908d6ea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d88db-b18d-4ef8-8f35-02a908d6e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F7723B-39EC-44C9-93BE-D65C980C5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9d88db-b18d-4ef8-8f35-02a908d6e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752DDF-F195-4A08-A2BF-094E849D66DA}">
  <ds:schemaRefs>
    <ds:schemaRef ds:uri="http://schemas.microsoft.com/office/2006/metadata/properties"/>
    <ds:schemaRef ds:uri="e89d88db-b18d-4ef8-8f35-02a908d6ea30"/>
    <ds:schemaRef ds:uri="http://purl.org/dc/terms/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3093A14-068E-419D-B96D-04FAC96EBB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1618</Words>
  <Application>Microsoft Office PowerPoint</Application>
  <PresentationFormat>와이드스크린</PresentationFormat>
  <Paragraphs>202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나눔스퀘어_ac ExtraBold</vt:lpstr>
      <vt:lpstr>맑은 고딕</vt:lpstr>
      <vt:lpstr>Arial</vt:lpstr>
      <vt:lpstr>Cambria Math</vt:lpstr>
      <vt:lpstr>나눔스퀘어_ac Bold</vt:lpstr>
      <vt:lpstr>Wingdings</vt:lpstr>
      <vt:lpstr>나눔스퀘어_ac</vt:lpstr>
      <vt:lpstr>1_Office 테마</vt:lpstr>
      <vt:lpstr>High-Fidelity GAN Inversion for Image Attribute Editing Review</vt:lpstr>
      <vt:lpstr>Abstract</vt:lpstr>
      <vt:lpstr>GAN Inversion Techniques</vt:lpstr>
      <vt:lpstr>Existing GAN Inversion Approaches</vt:lpstr>
      <vt:lpstr>GAN Inversion Problem</vt:lpstr>
      <vt:lpstr>Rate-Distortion-Edit trade-offs</vt:lpstr>
      <vt:lpstr>Approach</vt:lpstr>
      <vt:lpstr>Distortion Consultation Inversion (DCI)</vt:lpstr>
      <vt:lpstr>PowerPoint 프레젠테이션</vt:lpstr>
      <vt:lpstr>Attribute editing – DCI/ADA</vt:lpstr>
      <vt:lpstr>Attribute editing – DCI/ADA</vt:lpstr>
      <vt:lpstr>Attribute editing – DCI/ADA</vt:lpstr>
      <vt:lpstr>Adaptive Distortion Alignment (ADA)</vt:lpstr>
      <vt:lpstr>ADA module : self-supervised training</vt:lpstr>
      <vt:lpstr>The Alignment Loss (L_align)</vt:lpstr>
      <vt:lpstr>PowerPoint 프레젠테이션</vt:lpstr>
      <vt:lpstr> </vt:lpstr>
      <vt:lpstr>Losses</vt:lpstr>
      <vt:lpstr>Experiments settings - Datasets</vt:lpstr>
      <vt:lpstr>Quantitative Evaluation</vt:lpstr>
      <vt:lpstr>이미지 합성 분야에서 쓰이는 평가 지표</vt:lpstr>
      <vt:lpstr>이미지 합성 분야에서 쓰이는 평가 지표</vt:lpstr>
      <vt:lpstr>PowerPoint 프레젠테이션</vt:lpstr>
      <vt:lpstr>Qualitative Evaluation (inversion, editing)</vt:lpstr>
      <vt:lpstr>Qualitative Evaluation (inversion, editing)</vt:lpstr>
      <vt:lpstr>Conclusion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임에딘</dc:creator>
  <cp:lastModifiedBy>임에딘</cp:lastModifiedBy>
  <cp:revision>2</cp:revision>
  <dcterms:created xsi:type="dcterms:W3CDTF">2022-09-25T18:50:12Z</dcterms:created>
  <dcterms:modified xsi:type="dcterms:W3CDTF">2022-09-25T19:00:17Z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0x010100AACA57460BB8AE4B948A456250CEE186</vt:lpwstr>
  </property>
</Properties>
</file>